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79" r:id="rId6"/>
    <p:sldId id="269" r:id="rId7"/>
    <p:sldId id="270" r:id="rId8"/>
    <p:sldId id="277" r:id="rId9"/>
    <p:sldId id="271" r:id="rId10"/>
    <p:sldId id="278" r:id="rId11"/>
    <p:sldId id="265" r:id="rId12"/>
  </p:sldIdLst>
  <p:sldSz cx="6858000" cy="9906000" type="A4"/>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44" y="4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4"/>
            <a:ext cx="5829300" cy="212336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5ACF94-8D4F-47B4-AC80-33A50096769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59569-CC55-4904-96B6-197B67303894}" type="slidenum">
              <a:rPr lang="en-GB" smtClean="0"/>
              <a:t>‹#›</a:t>
            </a:fld>
            <a:endParaRPr lang="en-GB"/>
          </a:p>
        </p:txBody>
      </p:sp>
    </p:spTree>
    <p:extLst>
      <p:ext uri="{BB962C8B-B14F-4D97-AF65-F5344CB8AC3E}">
        <p14:creationId xmlns:p14="http://schemas.microsoft.com/office/powerpoint/2010/main" val="208998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5ACF94-8D4F-47B4-AC80-33A50096769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59569-CC55-4904-96B6-197B67303894}" type="slidenum">
              <a:rPr lang="en-GB" smtClean="0"/>
              <a:t>‹#›</a:t>
            </a:fld>
            <a:endParaRPr lang="en-GB"/>
          </a:p>
        </p:txBody>
      </p:sp>
    </p:spTree>
    <p:extLst>
      <p:ext uri="{BB962C8B-B14F-4D97-AF65-F5344CB8AC3E}">
        <p14:creationId xmlns:p14="http://schemas.microsoft.com/office/powerpoint/2010/main" val="221050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6701"/>
            <a:ext cx="4514850" cy="8452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5ACF94-8D4F-47B4-AC80-33A50096769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59569-CC55-4904-96B6-197B67303894}" type="slidenum">
              <a:rPr lang="en-GB" smtClean="0"/>
              <a:t>‹#›</a:t>
            </a:fld>
            <a:endParaRPr lang="en-GB"/>
          </a:p>
        </p:txBody>
      </p:sp>
    </p:spTree>
    <p:extLst>
      <p:ext uri="{BB962C8B-B14F-4D97-AF65-F5344CB8AC3E}">
        <p14:creationId xmlns:p14="http://schemas.microsoft.com/office/powerpoint/2010/main" val="418342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5ACF94-8D4F-47B4-AC80-33A50096769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59569-CC55-4904-96B6-197B67303894}" type="slidenum">
              <a:rPr lang="en-GB" smtClean="0"/>
              <a:t>‹#›</a:t>
            </a:fld>
            <a:endParaRPr lang="en-GB"/>
          </a:p>
        </p:txBody>
      </p:sp>
    </p:spTree>
    <p:extLst>
      <p:ext uri="{BB962C8B-B14F-4D97-AF65-F5344CB8AC3E}">
        <p14:creationId xmlns:p14="http://schemas.microsoft.com/office/powerpoint/2010/main" val="102908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8587"/>
            <a:ext cx="5829300" cy="216693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5ACF94-8D4F-47B4-AC80-33A50096769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E59569-CC55-4904-96B6-197B67303894}" type="slidenum">
              <a:rPr lang="en-GB" smtClean="0"/>
              <a:t>‹#›</a:t>
            </a:fld>
            <a:endParaRPr lang="en-GB"/>
          </a:p>
        </p:txBody>
      </p:sp>
    </p:spTree>
    <p:extLst>
      <p:ext uri="{BB962C8B-B14F-4D97-AF65-F5344CB8AC3E}">
        <p14:creationId xmlns:p14="http://schemas.microsoft.com/office/powerpoint/2010/main" val="255481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5ACF94-8D4F-47B4-AC80-33A500967695}" type="datetimeFigureOut">
              <a:rPr lang="en-GB" smtClean="0"/>
              <a:t>20/09/2022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E59569-CC55-4904-96B6-197B67303894}" type="slidenum">
              <a:rPr lang="en-GB" smtClean="0"/>
              <a:t>‹#›</a:t>
            </a:fld>
            <a:endParaRPr lang="en-GB"/>
          </a:p>
        </p:txBody>
      </p:sp>
    </p:spTree>
    <p:extLst>
      <p:ext uri="{BB962C8B-B14F-4D97-AF65-F5344CB8AC3E}">
        <p14:creationId xmlns:p14="http://schemas.microsoft.com/office/powerpoint/2010/main" val="334614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1"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5ACF94-8D4F-47B4-AC80-33A500967695}" type="datetimeFigureOut">
              <a:rPr lang="en-GB" smtClean="0"/>
              <a:t>20/09/2022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E59569-CC55-4904-96B6-197B67303894}" type="slidenum">
              <a:rPr lang="en-GB" smtClean="0"/>
              <a:t>‹#›</a:t>
            </a:fld>
            <a:endParaRPr lang="en-GB"/>
          </a:p>
        </p:txBody>
      </p:sp>
    </p:spTree>
    <p:extLst>
      <p:ext uri="{BB962C8B-B14F-4D97-AF65-F5344CB8AC3E}">
        <p14:creationId xmlns:p14="http://schemas.microsoft.com/office/powerpoint/2010/main" val="157005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5ACF94-8D4F-47B4-AC80-33A500967695}" type="datetimeFigureOut">
              <a:rPr lang="en-GB" smtClean="0"/>
              <a:t>20/09/2022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E59569-CC55-4904-96B6-197B67303894}" type="slidenum">
              <a:rPr lang="en-GB" smtClean="0"/>
              <a:t>‹#›</a:t>
            </a:fld>
            <a:endParaRPr lang="en-GB"/>
          </a:p>
        </p:txBody>
      </p:sp>
    </p:spTree>
    <p:extLst>
      <p:ext uri="{BB962C8B-B14F-4D97-AF65-F5344CB8AC3E}">
        <p14:creationId xmlns:p14="http://schemas.microsoft.com/office/powerpoint/2010/main" val="110182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ACF94-8D4F-47B4-AC80-33A500967695}" type="datetimeFigureOut">
              <a:rPr lang="en-GB" smtClean="0"/>
              <a:t>20/09/2022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E59569-CC55-4904-96B6-197B67303894}" type="slidenum">
              <a:rPr lang="en-GB" smtClean="0"/>
              <a:t>‹#›</a:t>
            </a:fld>
            <a:endParaRPr lang="en-GB"/>
          </a:p>
        </p:txBody>
      </p:sp>
    </p:spTree>
    <p:extLst>
      <p:ext uri="{BB962C8B-B14F-4D97-AF65-F5344CB8AC3E}">
        <p14:creationId xmlns:p14="http://schemas.microsoft.com/office/powerpoint/2010/main" val="199900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ACF94-8D4F-47B4-AC80-33A500967695}" type="datetimeFigureOut">
              <a:rPr lang="en-GB" smtClean="0"/>
              <a:t>20/09/2022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E59569-CC55-4904-96B6-197B67303894}" type="slidenum">
              <a:rPr lang="en-GB" smtClean="0"/>
              <a:t>‹#›</a:t>
            </a:fld>
            <a:endParaRPr lang="en-GB"/>
          </a:p>
        </p:txBody>
      </p:sp>
    </p:spTree>
    <p:extLst>
      <p:ext uri="{BB962C8B-B14F-4D97-AF65-F5344CB8AC3E}">
        <p14:creationId xmlns:p14="http://schemas.microsoft.com/office/powerpoint/2010/main" val="154810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ACF94-8D4F-47B4-AC80-33A500967695}" type="datetimeFigureOut">
              <a:rPr lang="en-GB" smtClean="0"/>
              <a:t>20/09/2022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E59569-CC55-4904-96B6-197B67303894}" type="slidenum">
              <a:rPr lang="en-GB" smtClean="0"/>
              <a:t>‹#›</a:t>
            </a:fld>
            <a:endParaRPr lang="en-GB"/>
          </a:p>
        </p:txBody>
      </p:sp>
    </p:spTree>
    <p:extLst>
      <p:ext uri="{BB962C8B-B14F-4D97-AF65-F5344CB8AC3E}">
        <p14:creationId xmlns:p14="http://schemas.microsoft.com/office/powerpoint/2010/main" val="422799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1396"/>
            <a:ext cx="1600200" cy="527401"/>
          </a:xfrm>
          <a:prstGeom prst="rect">
            <a:avLst/>
          </a:prstGeom>
        </p:spPr>
        <p:txBody>
          <a:bodyPr vert="horz" lIns="91440" tIns="45720" rIns="91440" bIns="45720" rtlCol="0" anchor="ctr"/>
          <a:lstStyle>
            <a:lvl1pPr algn="l">
              <a:defRPr sz="1200">
                <a:solidFill>
                  <a:schemeClr val="tx1">
                    <a:tint val="75000"/>
                  </a:schemeClr>
                </a:solidFill>
              </a:defRPr>
            </a:lvl1pPr>
          </a:lstStyle>
          <a:p>
            <a:fld id="{1F5ACF94-8D4F-47B4-AC80-33A500967695}" type="datetimeFigureOut">
              <a:rPr lang="en-GB" smtClean="0"/>
              <a:t>20/09/2022</a:t>
            </a:fld>
            <a:endParaRPr lang="en-GB"/>
          </a:p>
        </p:txBody>
      </p:sp>
      <p:sp>
        <p:nvSpPr>
          <p:cNvPr id="5" name="Footer Placeholder 4"/>
          <p:cNvSpPr>
            <a:spLocks noGrp="1"/>
          </p:cNvSpPr>
          <p:nvPr>
            <p:ph type="ftr" sz="quarter" idx="3"/>
          </p:nvPr>
        </p:nvSpPr>
        <p:spPr>
          <a:xfrm>
            <a:off x="2343150" y="9181396"/>
            <a:ext cx="2171700" cy="5274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6"/>
            <a:ext cx="1600200" cy="527401"/>
          </a:xfrm>
          <a:prstGeom prst="rect">
            <a:avLst/>
          </a:prstGeom>
        </p:spPr>
        <p:txBody>
          <a:bodyPr vert="horz" lIns="91440" tIns="45720" rIns="91440" bIns="45720" rtlCol="0" anchor="ctr"/>
          <a:lstStyle>
            <a:lvl1pPr algn="r">
              <a:defRPr sz="1200">
                <a:solidFill>
                  <a:schemeClr val="tx1">
                    <a:tint val="75000"/>
                  </a:schemeClr>
                </a:solidFill>
              </a:defRPr>
            </a:lvl1pPr>
          </a:lstStyle>
          <a:p>
            <a:fld id="{83E59569-CC55-4904-96B6-197B67303894}" type="slidenum">
              <a:rPr lang="en-GB" smtClean="0"/>
              <a:t>‹#›</a:t>
            </a:fld>
            <a:endParaRPr lang="en-GB"/>
          </a:p>
        </p:txBody>
      </p:sp>
    </p:spTree>
    <p:extLst>
      <p:ext uri="{BB962C8B-B14F-4D97-AF65-F5344CB8AC3E}">
        <p14:creationId xmlns:p14="http://schemas.microsoft.com/office/powerpoint/2010/main" val="2291495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the-essential-trustee-what-you-need-to-know-cc3/the-essential-trustee-what-you-need-to-know-what-you-need-to-do" TargetMode="External"/><Relationship Id="rId2" Type="http://schemas.openxmlformats.org/officeDocument/2006/relationships/hyperlink" Target="mailto:Penelope.BGutler@treloar.org.uk" TargetMode="External"/><Relationship Id="rId1" Type="http://schemas.openxmlformats.org/officeDocument/2006/relationships/slideLayout" Target="../slideLayouts/slideLayout2.xml"/><Relationship Id="rId4" Type="http://schemas.openxmlformats.org/officeDocument/2006/relationships/hyperlink" Target="https://www.gov.uk/guidance/being-a-company-direct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reloar.org.uk/"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reloar.org.uk/wp-content/uploads/2022/01/Treloars_Report_and_Accounts_2021_Signatures_Email.pdf"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96752" y="6897216"/>
            <a:ext cx="6192688" cy="707886"/>
          </a:xfrm>
          <a:prstGeom prst="rect">
            <a:avLst/>
          </a:prstGeom>
          <a:noFill/>
        </p:spPr>
        <p:txBody>
          <a:bodyPr wrap="square" rtlCol="0">
            <a:spAutoFit/>
          </a:bodyPr>
          <a:lstStyle/>
          <a:p>
            <a:pPr algn="ctr"/>
            <a:r>
              <a:rPr lang="en-GB" sz="2000" dirty="0" smtClean="0">
                <a:solidFill>
                  <a:schemeClr val="bg1"/>
                </a:solidFill>
              </a:rPr>
              <a:t>Director of Fundraising and Marketing</a:t>
            </a:r>
          </a:p>
          <a:p>
            <a:pPr algn="ctr"/>
            <a:r>
              <a:rPr lang="en-GB" sz="2000" dirty="0" smtClean="0">
                <a:solidFill>
                  <a:schemeClr val="bg1"/>
                </a:solidFill>
              </a:rPr>
              <a:t>Application Pack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4031075"/>
            <a:ext cx="6857996" cy="4534157"/>
          </a:xfrm>
          <a:prstGeom prst="rect">
            <a:avLst/>
          </a:prstGeom>
        </p:spPr>
      </p:pic>
      <p:grpSp>
        <p:nvGrpSpPr>
          <p:cNvPr id="3" name="Group 2"/>
          <p:cNvGrpSpPr/>
          <p:nvPr/>
        </p:nvGrpSpPr>
        <p:grpSpPr>
          <a:xfrm>
            <a:off x="188640" y="128464"/>
            <a:ext cx="6584551" cy="1296144"/>
            <a:chOff x="0" y="8554144"/>
            <a:chExt cx="6858000" cy="1351856"/>
          </a:xfrm>
        </p:grpSpPr>
        <p:sp>
          <p:nvSpPr>
            <p:cNvPr id="4" name="Rectangle 3"/>
            <p:cNvSpPr/>
            <p:nvPr/>
          </p:nvSpPr>
          <p:spPr>
            <a:xfrm>
              <a:off x="2" y="8565232"/>
              <a:ext cx="6857998"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54144"/>
              <a:ext cx="3267729" cy="1351855"/>
            </a:xfrm>
            <a:prstGeom prst="rect">
              <a:avLst/>
            </a:prstGeom>
          </p:spPr>
        </p:pic>
        <p:pic>
          <p:nvPicPr>
            <p:cNvPr id="1026" name="x_Picture 3" descr="Description: Treloar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207" y="9117210"/>
              <a:ext cx="3428998" cy="43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06293" y="9561512"/>
              <a:ext cx="2136706" cy="238180"/>
            </a:xfrm>
            <a:prstGeom prst="rect">
              <a:avLst/>
            </a:prstGeom>
            <a:noFill/>
          </p:spPr>
          <p:txBody>
            <a:bodyPr wrap="square" rtlCol="0">
              <a:spAutoFit/>
            </a:bodyPr>
            <a:lstStyle/>
            <a:p>
              <a:pPr algn="ctr"/>
              <a:r>
                <a:rPr lang="en-US" sz="800" dirty="0" smtClean="0"/>
                <a:t>Registered Charity Number: 1092857</a:t>
              </a:r>
              <a:endParaRPr lang="en-GB" sz="800" dirty="0"/>
            </a:p>
          </p:txBody>
        </p:sp>
      </p:grpSp>
      <p:sp>
        <p:nvSpPr>
          <p:cNvPr id="13" name="Rectangle 12"/>
          <p:cNvSpPr/>
          <p:nvPr/>
        </p:nvSpPr>
        <p:spPr>
          <a:xfrm>
            <a:off x="0" y="8565232"/>
            <a:ext cx="6858000" cy="1340768"/>
          </a:xfrm>
          <a:prstGeom prst="rect">
            <a:avLst/>
          </a:prstGeom>
          <a:solidFill>
            <a:srgbClr val="31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September 2022</a:t>
            </a:r>
            <a:endParaRPr lang="en-GB" dirty="0"/>
          </a:p>
        </p:txBody>
      </p:sp>
      <p:sp>
        <p:nvSpPr>
          <p:cNvPr id="8" name="TextBox 7"/>
          <p:cNvSpPr txBox="1"/>
          <p:nvPr/>
        </p:nvSpPr>
        <p:spPr>
          <a:xfrm>
            <a:off x="188642" y="1856656"/>
            <a:ext cx="6583786" cy="1077218"/>
          </a:xfrm>
          <a:prstGeom prst="rect">
            <a:avLst/>
          </a:prstGeom>
          <a:noFill/>
        </p:spPr>
        <p:txBody>
          <a:bodyPr wrap="square" rtlCol="0">
            <a:spAutoFit/>
          </a:bodyPr>
          <a:lstStyle/>
          <a:p>
            <a:pPr algn="ctr"/>
            <a:r>
              <a:rPr lang="en-US" sz="3200" b="1" dirty="0">
                <a:solidFill>
                  <a:srgbClr val="31AA47"/>
                </a:solidFill>
              </a:rPr>
              <a:t>The </a:t>
            </a:r>
            <a:r>
              <a:rPr lang="en-US" sz="3200" b="1" dirty="0" err="1">
                <a:solidFill>
                  <a:srgbClr val="31AA47"/>
                </a:solidFill>
              </a:rPr>
              <a:t>Treloar</a:t>
            </a:r>
            <a:r>
              <a:rPr lang="en-US" sz="3200" b="1" dirty="0">
                <a:solidFill>
                  <a:srgbClr val="31AA47"/>
                </a:solidFill>
              </a:rPr>
              <a:t> Trust</a:t>
            </a:r>
          </a:p>
          <a:p>
            <a:pPr algn="ctr"/>
            <a:r>
              <a:rPr lang="en-US" sz="3200" b="1" dirty="0" smtClean="0">
                <a:solidFill>
                  <a:srgbClr val="31AA47"/>
                </a:solidFill>
              </a:rPr>
              <a:t>Trustee recruitment pack</a:t>
            </a:r>
            <a:endParaRPr lang="en-GB" sz="3200" b="1" dirty="0">
              <a:solidFill>
                <a:srgbClr val="31AA47"/>
              </a:solidFill>
            </a:endParaRPr>
          </a:p>
        </p:txBody>
      </p:sp>
    </p:spTree>
    <p:extLst>
      <p:ext uri="{BB962C8B-B14F-4D97-AF65-F5344CB8AC3E}">
        <p14:creationId xmlns:p14="http://schemas.microsoft.com/office/powerpoint/2010/main" val="183805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57524"/>
            <a:ext cx="6858000" cy="1340768"/>
          </a:xfrm>
          <a:prstGeom prst="rect">
            <a:avLst/>
          </a:prstGeom>
          <a:solidFill>
            <a:srgbClr val="31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572461" y="200472"/>
            <a:ext cx="3636404" cy="1077218"/>
          </a:xfrm>
          <a:prstGeom prst="rect">
            <a:avLst/>
          </a:prstGeom>
          <a:noFill/>
        </p:spPr>
        <p:txBody>
          <a:bodyPr wrap="square" rtlCol="0">
            <a:spAutoFit/>
          </a:bodyPr>
          <a:lstStyle/>
          <a:p>
            <a:pPr algn="ctr"/>
            <a:r>
              <a:rPr lang="en-US" sz="3200" b="1" dirty="0" smtClean="0">
                <a:solidFill>
                  <a:srgbClr val="31AA47"/>
                </a:solidFill>
              </a:rPr>
              <a:t>Responsibilities of Trustees </a:t>
            </a:r>
            <a:endParaRPr lang="en-GB" sz="3200" b="1" dirty="0">
              <a:solidFill>
                <a:srgbClr val="31AA47"/>
              </a:solidFill>
            </a:endParaRPr>
          </a:p>
        </p:txBody>
      </p:sp>
      <p:sp>
        <p:nvSpPr>
          <p:cNvPr id="9" name="TextBox 8"/>
          <p:cNvSpPr txBox="1"/>
          <p:nvPr/>
        </p:nvSpPr>
        <p:spPr>
          <a:xfrm>
            <a:off x="294319" y="9066800"/>
            <a:ext cx="6192688" cy="400110"/>
          </a:xfrm>
          <a:prstGeom prst="rect">
            <a:avLst/>
          </a:prstGeom>
          <a:noFill/>
        </p:spPr>
        <p:txBody>
          <a:bodyPr wrap="square" rtlCol="0">
            <a:spAutoFit/>
          </a:bodyPr>
          <a:lstStyle/>
          <a:p>
            <a:pPr algn="ctr"/>
            <a:r>
              <a:rPr lang="en-GB" sz="2000" dirty="0" smtClean="0">
                <a:solidFill>
                  <a:schemeClr val="bg1"/>
                </a:solidFill>
              </a:rPr>
              <a:t>The role </a:t>
            </a:r>
          </a:p>
        </p:txBody>
      </p:sp>
      <p:sp>
        <p:nvSpPr>
          <p:cNvPr id="10" name="Slide Number Placeholder 2"/>
          <p:cNvSpPr>
            <a:spLocks noGrp="1"/>
          </p:cNvSpPr>
          <p:nvPr>
            <p:ph type="sldNum" sz="quarter" idx="12"/>
          </p:nvPr>
        </p:nvSpPr>
        <p:spPr>
          <a:xfrm>
            <a:off x="4581129" y="9436632"/>
            <a:ext cx="2133600" cy="365125"/>
          </a:xfrm>
        </p:spPr>
        <p:txBody>
          <a:bodyPr/>
          <a:lstStyle/>
          <a:p>
            <a:r>
              <a:rPr lang="en-US" b="1" dirty="0">
                <a:solidFill>
                  <a:schemeClr val="bg1"/>
                </a:solidFill>
              </a:rPr>
              <a:t>9</a:t>
            </a:r>
            <a:endParaRPr lang="en-GB" b="1" dirty="0">
              <a:solidFill>
                <a:schemeClr val="bg1"/>
              </a:solidFill>
            </a:endParaRPr>
          </a:p>
        </p:txBody>
      </p:sp>
      <p:sp>
        <p:nvSpPr>
          <p:cNvPr id="2" name="Rectangle 1"/>
          <p:cNvSpPr/>
          <p:nvPr/>
        </p:nvSpPr>
        <p:spPr>
          <a:xfrm>
            <a:off x="360462" y="1299221"/>
            <a:ext cx="6154351" cy="6694140"/>
          </a:xfrm>
          <a:prstGeom prst="rect">
            <a:avLst/>
          </a:prstGeom>
        </p:spPr>
        <p:txBody>
          <a:bodyPr wrap="square">
            <a:spAutoFit/>
          </a:bodyPr>
          <a:lstStyle/>
          <a:p>
            <a:pPr marL="342900" lvl="0" indent="-342900">
              <a:spcAft>
                <a:spcPts val="600"/>
              </a:spcAft>
              <a:buFont typeface="+mj-lt"/>
              <a:buAutoNum type="arabicParenR"/>
            </a:pPr>
            <a:r>
              <a:rPr lang="en-US" sz="1400" dirty="0"/>
              <a:t>Establishing the Trust’s core values, mission and objectives.</a:t>
            </a:r>
            <a:endParaRPr lang="en-GB" sz="1400" dirty="0"/>
          </a:p>
          <a:p>
            <a:pPr marL="342900" lvl="0" indent="-342900">
              <a:spcAft>
                <a:spcPts val="600"/>
              </a:spcAft>
              <a:buFont typeface="+mj-lt"/>
              <a:buAutoNum type="arabicParenR"/>
            </a:pPr>
            <a:r>
              <a:rPr lang="en-US" sz="1400" dirty="0"/>
              <a:t>Determining and reviewing strategic and corporate policies.</a:t>
            </a:r>
            <a:endParaRPr lang="en-GB" sz="1400" dirty="0"/>
          </a:p>
          <a:p>
            <a:pPr marL="342900" lvl="0" indent="-342900">
              <a:spcAft>
                <a:spcPts val="600"/>
              </a:spcAft>
              <a:buFont typeface="+mj-lt"/>
              <a:buAutoNum type="arabicParenR"/>
            </a:pPr>
            <a:r>
              <a:rPr lang="en-US" sz="1400" dirty="0"/>
              <a:t>Ensuring that the Trust’s policies meet, and continue to meet, the requirements of the law, best practice and other regulatory bodies.</a:t>
            </a:r>
            <a:endParaRPr lang="en-GB" sz="1400" dirty="0"/>
          </a:p>
          <a:p>
            <a:pPr marL="342900" lvl="0" indent="-342900">
              <a:spcAft>
                <a:spcPts val="600"/>
              </a:spcAft>
              <a:buFont typeface="+mj-lt"/>
              <a:buAutoNum type="arabicParenR"/>
            </a:pPr>
            <a:r>
              <a:rPr lang="en-US" sz="1400" dirty="0"/>
              <a:t>Reviewing and monitoring of financial management / Business Plan / capital and revenue budgets.</a:t>
            </a:r>
            <a:endParaRPr lang="en-GB" sz="1400" dirty="0"/>
          </a:p>
          <a:p>
            <a:pPr marL="342900" lvl="0" indent="-342900">
              <a:spcAft>
                <a:spcPts val="600"/>
              </a:spcAft>
              <a:buFont typeface="+mj-lt"/>
              <a:buAutoNum type="arabicParenR"/>
            </a:pPr>
            <a:r>
              <a:rPr lang="en-US" sz="1400" dirty="0"/>
              <a:t>Determining and periodically reviewing the Trust’s structure of committees and approving their terms of reference.</a:t>
            </a:r>
            <a:endParaRPr lang="en-GB" sz="1400" dirty="0"/>
          </a:p>
          <a:p>
            <a:pPr marL="342900" lvl="0" indent="-342900">
              <a:spcAft>
                <a:spcPts val="600"/>
              </a:spcAft>
              <a:buFont typeface="+mj-lt"/>
              <a:buAutoNum type="arabicParenR"/>
            </a:pPr>
            <a:r>
              <a:rPr lang="en-US" sz="1400" dirty="0"/>
              <a:t>Line management of the Chief Executive including appointment, performance review, terms and conditions, dismissal etc., subject to any restrictions imposed by the Trust’s Human Resources policies.</a:t>
            </a:r>
            <a:endParaRPr lang="en-GB" sz="1400" dirty="0"/>
          </a:p>
          <a:p>
            <a:pPr marL="342900" lvl="0" indent="-342900">
              <a:spcAft>
                <a:spcPts val="600"/>
              </a:spcAft>
              <a:buFont typeface="+mj-lt"/>
              <a:buAutoNum type="arabicParenR"/>
            </a:pPr>
            <a:r>
              <a:rPr lang="en-US" sz="1400" dirty="0"/>
              <a:t>Being represented in the appointment of Directors reporting to the Chief Executive and approving the executive management staffing structure and staffing establishment.</a:t>
            </a:r>
            <a:endParaRPr lang="en-GB" sz="1400" dirty="0"/>
          </a:p>
          <a:p>
            <a:pPr marL="342900" lvl="0" indent="-342900">
              <a:spcAft>
                <a:spcPts val="600"/>
              </a:spcAft>
              <a:buFont typeface="+mj-lt"/>
              <a:buAutoNum type="arabicParenR"/>
            </a:pPr>
            <a:r>
              <a:rPr lang="en-US" sz="1400" dirty="0"/>
              <a:t>Performance monitoring, focusing on the effectiveness of the Trust in meeting its objectives.</a:t>
            </a:r>
            <a:endParaRPr lang="en-GB" sz="1400" dirty="0"/>
          </a:p>
          <a:p>
            <a:pPr marL="342900" lvl="0" indent="-342900">
              <a:spcAft>
                <a:spcPts val="600"/>
              </a:spcAft>
              <a:buFont typeface="+mj-lt"/>
              <a:buAutoNum type="arabicParenR"/>
            </a:pPr>
            <a:r>
              <a:rPr lang="en-US" sz="1400" dirty="0"/>
              <a:t>Effectiveness and consistency of Standing Orders, financial regulations and delegation.</a:t>
            </a:r>
            <a:endParaRPr lang="en-GB" sz="1400" dirty="0"/>
          </a:p>
          <a:p>
            <a:pPr marL="342900" lvl="0" indent="-342900">
              <a:spcAft>
                <a:spcPts val="600"/>
              </a:spcAft>
              <a:buFont typeface="+mj-lt"/>
              <a:buAutoNum type="arabicParenR"/>
            </a:pPr>
            <a:r>
              <a:rPr lang="en-US" sz="1400" dirty="0" smtClean="0"/>
              <a:t>Standards </a:t>
            </a:r>
            <a:r>
              <a:rPr lang="en-US" sz="1400" dirty="0"/>
              <a:t>of conduct and probity for Committee members.</a:t>
            </a:r>
            <a:endParaRPr lang="en-GB" sz="1400" dirty="0"/>
          </a:p>
          <a:p>
            <a:pPr marL="342900" lvl="0" indent="-342900">
              <a:spcAft>
                <a:spcPts val="600"/>
              </a:spcAft>
              <a:buFont typeface="+mj-lt"/>
              <a:buAutoNum type="arabicParenR"/>
            </a:pPr>
            <a:r>
              <a:rPr lang="en-US" sz="1400" dirty="0"/>
              <a:t>The Trust’s Equal Opportunities Policy, Health &amp; Safety at Work Policies and other policies required to ensure that the Trust meets its statutory responsibilities and can demonstrate good practice.</a:t>
            </a:r>
            <a:endParaRPr lang="en-GB" sz="1400" dirty="0"/>
          </a:p>
          <a:p>
            <a:pPr marL="342900" lvl="0" indent="-342900">
              <a:spcAft>
                <a:spcPts val="600"/>
              </a:spcAft>
              <a:buFont typeface="+mj-lt"/>
              <a:buAutoNum type="arabicParenR"/>
            </a:pPr>
            <a:r>
              <a:rPr lang="en-US" sz="1400" dirty="0"/>
              <a:t>Review and agreement of the annual financial report. </a:t>
            </a:r>
            <a:endParaRPr lang="en-GB" sz="1400" dirty="0"/>
          </a:p>
          <a:p>
            <a:pPr marL="342900" lvl="0" indent="-342900">
              <a:spcAft>
                <a:spcPts val="600"/>
              </a:spcAft>
              <a:buFont typeface="+mj-lt"/>
              <a:buAutoNum type="arabicParenR"/>
            </a:pPr>
            <a:r>
              <a:rPr lang="en-US" sz="1400" dirty="0"/>
              <a:t>Approving decisions affecting the assets of the Charity.</a:t>
            </a:r>
            <a:endParaRPr lang="en-GB" sz="1400" dirty="0"/>
          </a:p>
          <a:p>
            <a:pPr marL="342900" lvl="0" indent="-342900">
              <a:spcAft>
                <a:spcPts val="600"/>
              </a:spcAft>
              <a:buFont typeface="+mj-lt"/>
              <a:buAutoNum type="arabicParenR"/>
            </a:pPr>
            <a:r>
              <a:rPr lang="en-US" sz="1400" dirty="0"/>
              <a:t>Oversight of Governing Body to ensure that it meets its responsibilities with respect to School and College</a:t>
            </a:r>
            <a:r>
              <a:rPr lang="en-US" sz="1400" dirty="0" smtClean="0"/>
              <a:t>.</a:t>
            </a:r>
            <a:endParaRPr lang="en-GB" sz="1400" dirty="0"/>
          </a:p>
        </p:txBody>
      </p:sp>
    </p:spTree>
    <p:extLst>
      <p:ext uri="{BB962C8B-B14F-4D97-AF65-F5344CB8AC3E}">
        <p14:creationId xmlns:p14="http://schemas.microsoft.com/office/powerpoint/2010/main" val="252429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28" y="8597429"/>
            <a:ext cx="6886228" cy="1340768"/>
          </a:xfrm>
          <a:prstGeom prst="rect">
            <a:avLst/>
          </a:prstGeom>
          <a:solidFill>
            <a:srgbClr val="31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410090" y="1064568"/>
            <a:ext cx="4094696" cy="584775"/>
          </a:xfrm>
          <a:prstGeom prst="rect">
            <a:avLst/>
          </a:prstGeom>
          <a:noFill/>
        </p:spPr>
        <p:txBody>
          <a:bodyPr wrap="square" rtlCol="0">
            <a:spAutoFit/>
          </a:bodyPr>
          <a:lstStyle/>
          <a:p>
            <a:pPr algn="ctr"/>
            <a:r>
              <a:rPr lang="en-GB" sz="3200" b="1" dirty="0" smtClean="0">
                <a:solidFill>
                  <a:srgbClr val="31AA47"/>
                </a:solidFill>
              </a:rPr>
              <a:t>How to apply</a:t>
            </a:r>
            <a:endParaRPr lang="en-GB" sz="3200" b="1" dirty="0">
              <a:solidFill>
                <a:srgbClr val="31AA47"/>
              </a:solidFill>
            </a:endParaRPr>
          </a:p>
        </p:txBody>
      </p:sp>
      <p:sp>
        <p:nvSpPr>
          <p:cNvPr id="10" name="Slide Number Placeholder 2"/>
          <p:cNvSpPr>
            <a:spLocks noGrp="1"/>
          </p:cNvSpPr>
          <p:nvPr>
            <p:ph type="sldNum" sz="quarter" idx="12"/>
          </p:nvPr>
        </p:nvSpPr>
        <p:spPr>
          <a:xfrm>
            <a:off x="4581129" y="9436632"/>
            <a:ext cx="2133600" cy="365125"/>
          </a:xfrm>
        </p:spPr>
        <p:txBody>
          <a:bodyPr/>
          <a:lstStyle/>
          <a:p>
            <a:r>
              <a:rPr lang="en-US" b="1" smtClean="0">
                <a:solidFill>
                  <a:schemeClr val="bg1"/>
                </a:solidFill>
              </a:rPr>
              <a:t>10</a:t>
            </a:r>
            <a:endParaRPr lang="en-GB" b="1" dirty="0">
              <a:solidFill>
                <a:schemeClr val="bg1"/>
              </a:solidFill>
            </a:endParaRPr>
          </a:p>
        </p:txBody>
      </p:sp>
      <p:sp>
        <p:nvSpPr>
          <p:cNvPr id="2" name="Rectangle 1"/>
          <p:cNvSpPr/>
          <p:nvPr/>
        </p:nvSpPr>
        <p:spPr>
          <a:xfrm>
            <a:off x="321456" y="2144688"/>
            <a:ext cx="6254936" cy="8248412"/>
          </a:xfrm>
          <a:prstGeom prst="rect">
            <a:avLst/>
          </a:prstGeom>
        </p:spPr>
        <p:txBody>
          <a:bodyPr wrap="square">
            <a:spAutoFit/>
          </a:bodyPr>
          <a:lstStyle/>
          <a:p>
            <a:pPr algn="ctr"/>
            <a:r>
              <a:rPr lang="en-GB" sz="1600" dirty="0"/>
              <a:t>To apply, please </a:t>
            </a:r>
            <a:r>
              <a:rPr lang="en-GB" sz="1600" dirty="0" smtClean="0"/>
              <a:t>submit a CV and covering letter addressing what you would bring to the role, to be </a:t>
            </a:r>
            <a:r>
              <a:rPr lang="en-GB" sz="1600" dirty="0"/>
              <a:t>returned to </a:t>
            </a:r>
            <a:r>
              <a:rPr lang="en-GB" sz="1600" dirty="0" smtClean="0">
                <a:hlinkClick r:id="rId2"/>
              </a:rPr>
              <a:t>Penelope.Butler@treloar.org.uk</a:t>
            </a:r>
            <a:endParaRPr lang="en-GB" sz="1600" dirty="0" smtClean="0"/>
          </a:p>
          <a:p>
            <a:pPr algn="ctr"/>
            <a:endParaRPr lang="en-US" sz="1600" dirty="0" smtClean="0"/>
          </a:p>
          <a:p>
            <a:pPr algn="ctr"/>
            <a:r>
              <a:rPr lang="en-US" sz="1600" dirty="0" smtClean="0"/>
              <a:t>The closing date for this pack is </a:t>
            </a:r>
            <a:r>
              <a:rPr lang="en-US" sz="1600" dirty="0" smtClean="0"/>
              <a:t>31 October 2022</a:t>
            </a:r>
            <a:r>
              <a:rPr lang="en-US" sz="1600" dirty="0" smtClean="0"/>
              <a:t>.</a:t>
            </a:r>
            <a:r>
              <a:rPr lang="en-US" sz="1600" dirty="0"/>
              <a:t> </a:t>
            </a:r>
            <a:r>
              <a:rPr lang="en-US" sz="1600" dirty="0" smtClean="0"/>
              <a:t> However this is not a competitive process so applications will be welcomed and considered </a:t>
            </a:r>
            <a:r>
              <a:rPr lang="en-US" sz="1600" dirty="0"/>
              <a:t>promptly at </a:t>
            </a:r>
            <a:r>
              <a:rPr lang="en-US" sz="1600" dirty="0" smtClean="0"/>
              <a:t>any time</a:t>
            </a:r>
            <a:r>
              <a:rPr lang="en-US" sz="1600" dirty="0"/>
              <a:t>. </a:t>
            </a:r>
          </a:p>
          <a:p>
            <a:pPr algn="ctr"/>
            <a:endParaRPr lang="en-GB" sz="1600" dirty="0"/>
          </a:p>
          <a:p>
            <a:pPr algn="ctr"/>
            <a:r>
              <a:rPr lang="en-GB" sz="1600" dirty="0" smtClean="0"/>
              <a:t>If you would like to have an informal conversation with our CEO, Ryan Campbell, please contact </a:t>
            </a:r>
            <a:r>
              <a:rPr lang="en-GB" sz="1600" dirty="0" smtClean="0"/>
              <a:t>Penny at </a:t>
            </a:r>
            <a:r>
              <a:rPr lang="en-GB" sz="1600" dirty="0" smtClean="0"/>
              <a:t>the address above.</a:t>
            </a:r>
            <a:endParaRPr lang="en-GB" sz="1600" dirty="0"/>
          </a:p>
          <a:p>
            <a:pPr algn="ctr"/>
            <a:r>
              <a:rPr lang="en-GB" sz="1600" dirty="0"/>
              <a:t> </a:t>
            </a:r>
            <a:endParaRPr lang="en-GB" sz="1600" dirty="0" smtClean="0"/>
          </a:p>
          <a:p>
            <a:pPr algn="ctr"/>
            <a:r>
              <a:rPr lang="en-GB" sz="1600" dirty="0" err="1" smtClean="0"/>
              <a:t>Treloar</a:t>
            </a:r>
            <a:r>
              <a:rPr lang="en-GB" sz="1600" dirty="0" smtClean="0"/>
              <a:t> </a:t>
            </a:r>
            <a:r>
              <a:rPr lang="en-GB" sz="1600" dirty="0"/>
              <a:t>Trust is committed to safeguarding children, young people and vulnerable adults.   </a:t>
            </a:r>
            <a:endParaRPr lang="en-GB" sz="1600" dirty="0" smtClean="0"/>
          </a:p>
          <a:p>
            <a:pPr algn="ctr"/>
            <a:endParaRPr lang="en-GB" sz="1600" dirty="0" smtClean="0"/>
          </a:p>
          <a:p>
            <a:pPr algn="ctr"/>
            <a:r>
              <a:rPr lang="en-GB" sz="1600" dirty="0" smtClean="0"/>
              <a:t>All </a:t>
            </a:r>
            <a:r>
              <a:rPr lang="en-GB" sz="1600" dirty="0"/>
              <a:t>successful candidates will be subject to </a:t>
            </a:r>
            <a:r>
              <a:rPr lang="en-GB" sz="1600" dirty="0" smtClean="0"/>
              <a:t>a panel interview, and an </a:t>
            </a:r>
            <a:r>
              <a:rPr lang="en-GB" sz="1600" dirty="0"/>
              <a:t>enhanced DBS check along with other relevant </a:t>
            </a:r>
            <a:r>
              <a:rPr lang="en-GB" sz="1600" dirty="0" smtClean="0"/>
              <a:t>recruitment/appointment </a:t>
            </a:r>
            <a:r>
              <a:rPr lang="en-GB" sz="1600" dirty="0"/>
              <a:t>checks</a:t>
            </a:r>
            <a:r>
              <a:rPr lang="en-GB" sz="1600" dirty="0" smtClean="0"/>
              <a:t>.  </a:t>
            </a:r>
          </a:p>
          <a:p>
            <a:pPr algn="ctr"/>
            <a:endParaRPr lang="en-GB" sz="1600" dirty="0"/>
          </a:p>
          <a:p>
            <a:pPr algn="ctr"/>
            <a:r>
              <a:rPr lang="en-GB" sz="1600" dirty="0" smtClean="0"/>
              <a:t>As a Company Director and Charity Trustee applicants must be eligible for these roles and not subject to disqualification.  Further details on this and the statutory responsibilities of the role are available at the relevant Charity Commission and Government websites</a:t>
            </a:r>
          </a:p>
          <a:p>
            <a:pPr algn="ctr"/>
            <a:endParaRPr lang="en-GB" sz="1600" dirty="0" smtClean="0"/>
          </a:p>
          <a:p>
            <a:pPr algn="ctr"/>
            <a:r>
              <a:rPr lang="en-US" sz="1600" dirty="0">
                <a:hlinkClick r:id="rId3"/>
              </a:rPr>
              <a:t>The essential trustee: what you need to know, what you need to do - GOV.UK (www.gov.uk</a:t>
            </a:r>
            <a:r>
              <a:rPr lang="en-US" sz="1600" dirty="0" smtClean="0">
                <a:hlinkClick r:id="rId3"/>
              </a:rPr>
              <a:t>)</a:t>
            </a:r>
            <a:endParaRPr lang="en-US" sz="1600" dirty="0" smtClean="0"/>
          </a:p>
          <a:p>
            <a:pPr algn="ctr"/>
            <a:r>
              <a:rPr lang="en-US" sz="1600" dirty="0">
                <a:hlinkClick r:id="rId4"/>
              </a:rPr>
              <a:t>Being a company director - GOV.UK (www.gov.uk)</a:t>
            </a:r>
            <a:endParaRPr lang="en-US" sz="1600" dirty="0" smtClean="0"/>
          </a:p>
          <a:p>
            <a:pPr algn="ctr"/>
            <a:endParaRPr lang="en-US" sz="1200" dirty="0"/>
          </a:p>
          <a:p>
            <a:pPr algn="ctr"/>
            <a:endParaRPr lang="en-GB" sz="1200" dirty="0" smtClean="0"/>
          </a:p>
          <a:p>
            <a:pPr algn="ctr"/>
            <a:endParaRPr lang="en-GB" dirty="0"/>
          </a:p>
          <a:p>
            <a:pPr algn="ctr"/>
            <a:endParaRPr lang="en-GB" dirty="0" smtClean="0"/>
          </a:p>
          <a:p>
            <a:pPr algn="ctr"/>
            <a:endParaRPr lang="en-GB" dirty="0"/>
          </a:p>
          <a:p>
            <a:pPr algn="ctr"/>
            <a:endParaRPr lang="en-GB" dirty="0" smtClean="0"/>
          </a:p>
          <a:p>
            <a:pPr algn="ctr"/>
            <a:endParaRPr lang="en-GB" dirty="0" smtClean="0"/>
          </a:p>
        </p:txBody>
      </p:sp>
      <p:sp>
        <p:nvSpPr>
          <p:cNvPr id="8" name="TextBox 7"/>
          <p:cNvSpPr txBox="1"/>
          <p:nvPr/>
        </p:nvSpPr>
        <p:spPr>
          <a:xfrm>
            <a:off x="294319" y="9066800"/>
            <a:ext cx="6192688" cy="400110"/>
          </a:xfrm>
          <a:prstGeom prst="rect">
            <a:avLst/>
          </a:prstGeom>
          <a:noFill/>
        </p:spPr>
        <p:txBody>
          <a:bodyPr wrap="square" rtlCol="0">
            <a:spAutoFit/>
          </a:bodyPr>
          <a:lstStyle/>
          <a:p>
            <a:pPr algn="ctr"/>
            <a:r>
              <a:rPr lang="en-GB" sz="2000" dirty="0" smtClean="0">
                <a:solidFill>
                  <a:schemeClr val="bg1"/>
                </a:solidFill>
              </a:rPr>
              <a:t>How to apply</a:t>
            </a:r>
          </a:p>
        </p:txBody>
      </p:sp>
    </p:spTree>
    <p:extLst>
      <p:ext uri="{BB962C8B-B14F-4D97-AF65-F5344CB8AC3E}">
        <p14:creationId xmlns:p14="http://schemas.microsoft.com/office/powerpoint/2010/main" val="361359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65232"/>
            <a:ext cx="6858000" cy="1340768"/>
          </a:xfrm>
          <a:prstGeom prst="rect">
            <a:avLst/>
          </a:prstGeom>
          <a:solidFill>
            <a:srgbClr val="31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Chair’s Letter</a:t>
            </a:r>
            <a:endParaRPr lang="en-GB" dirty="0"/>
          </a:p>
        </p:txBody>
      </p:sp>
      <p:sp>
        <p:nvSpPr>
          <p:cNvPr id="6" name="TextBox 5"/>
          <p:cNvSpPr txBox="1"/>
          <p:nvPr/>
        </p:nvSpPr>
        <p:spPr>
          <a:xfrm>
            <a:off x="620688" y="918747"/>
            <a:ext cx="1980220" cy="1077218"/>
          </a:xfrm>
          <a:prstGeom prst="rect">
            <a:avLst/>
          </a:prstGeom>
          <a:noFill/>
        </p:spPr>
        <p:txBody>
          <a:bodyPr wrap="square" rtlCol="0">
            <a:spAutoFit/>
          </a:bodyPr>
          <a:lstStyle/>
          <a:p>
            <a:r>
              <a:rPr lang="en-US" sz="3200" b="1" dirty="0" smtClean="0">
                <a:solidFill>
                  <a:srgbClr val="31AA47"/>
                </a:solidFill>
              </a:rPr>
              <a:t>Dear applicant</a:t>
            </a:r>
            <a:endParaRPr lang="en-GB" sz="3200" b="1" dirty="0">
              <a:solidFill>
                <a:srgbClr val="31AA47"/>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7376" y="1"/>
            <a:ext cx="3540625" cy="2360712"/>
          </a:xfrm>
          <a:prstGeom prst="rect">
            <a:avLst/>
          </a:prstGeom>
        </p:spPr>
      </p:pic>
      <p:sp>
        <p:nvSpPr>
          <p:cNvPr id="10" name="Slide Number Placeholder 4"/>
          <p:cNvSpPr>
            <a:spLocks noGrp="1"/>
          </p:cNvSpPr>
          <p:nvPr>
            <p:ph type="sldNum" sz="quarter" idx="12"/>
          </p:nvPr>
        </p:nvSpPr>
        <p:spPr>
          <a:xfrm>
            <a:off x="4581129" y="9445411"/>
            <a:ext cx="2133600" cy="365125"/>
          </a:xfrm>
        </p:spPr>
        <p:txBody>
          <a:bodyPr/>
          <a:lstStyle/>
          <a:p>
            <a:r>
              <a:rPr lang="en-US" b="1" dirty="0">
                <a:solidFill>
                  <a:schemeClr val="bg1"/>
                </a:solidFill>
              </a:rPr>
              <a:t>1</a:t>
            </a:r>
            <a:endParaRPr lang="en-GB" b="1" dirty="0">
              <a:solidFill>
                <a:schemeClr val="bg1"/>
              </a:solidFill>
            </a:endParaRPr>
          </a:p>
        </p:txBody>
      </p:sp>
      <p:sp>
        <p:nvSpPr>
          <p:cNvPr id="5" name="TextBox 4"/>
          <p:cNvSpPr txBox="1"/>
          <p:nvPr/>
        </p:nvSpPr>
        <p:spPr>
          <a:xfrm>
            <a:off x="1682929" y="2576736"/>
            <a:ext cx="4842285" cy="5324535"/>
          </a:xfrm>
          <a:prstGeom prst="rect">
            <a:avLst/>
          </a:prstGeom>
          <a:noFill/>
        </p:spPr>
        <p:txBody>
          <a:bodyPr wrap="square" rtlCol="0">
            <a:spAutoFit/>
          </a:bodyPr>
          <a:lstStyle/>
          <a:p>
            <a:pPr algn="just"/>
            <a:r>
              <a:rPr lang="en-US" sz="1200" dirty="0" smtClean="0"/>
              <a:t>Dear Friend</a:t>
            </a:r>
          </a:p>
          <a:p>
            <a:pPr algn="just"/>
            <a:endParaRPr lang="en-US" sz="1200" dirty="0"/>
          </a:p>
          <a:p>
            <a:pPr algn="just"/>
            <a:r>
              <a:rPr lang="en-US" sz="1200" dirty="0" smtClean="0"/>
              <a:t>Our request for Trustees is a ‘big ask’.  An </a:t>
            </a:r>
            <a:r>
              <a:rPr lang="en-US" sz="1200" dirty="0" err="1" smtClean="0"/>
              <a:t>organisation</a:t>
            </a:r>
            <a:r>
              <a:rPr lang="en-US" sz="1200" dirty="0" smtClean="0"/>
              <a:t> of this </a:t>
            </a:r>
            <a:r>
              <a:rPr lang="en-US" sz="1200" dirty="0" err="1" smtClean="0"/>
              <a:t>calibre</a:t>
            </a:r>
            <a:r>
              <a:rPr lang="en-US" sz="1200" dirty="0" smtClean="0"/>
              <a:t> and importance deserves the best in governance and leadership, it also requires people who share and demonstrate our values and ethos, detailed further in this pack.</a:t>
            </a:r>
          </a:p>
          <a:p>
            <a:pPr algn="just"/>
            <a:endParaRPr lang="en-US" sz="1200" dirty="0"/>
          </a:p>
          <a:p>
            <a:pPr algn="just"/>
            <a:r>
              <a:rPr lang="en-US" sz="1200" dirty="0" smtClean="0"/>
              <a:t>What you will get back in return is extraordinary.  I can honestly say that we have the greatest impact on the lives of disabled young people, launching them into successful and rewarding futures.  Our outcomes measures show this, and our </a:t>
            </a:r>
            <a:r>
              <a:rPr lang="en-US" sz="1200" dirty="0" err="1" smtClean="0"/>
              <a:t>Ofsted</a:t>
            </a:r>
            <a:r>
              <a:rPr lang="en-US" sz="1200" dirty="0" smtClean="0"/>
              <a:t> and CQC ratings verify the quality we have to ensure it.  I can also guarantee that you will work with some amazing people, both on our board and within our staff.</a:t>
            </a:r>
          </a:p>
          <a:p>
            <a:pPr algn="just"/>
            <a:endParaRPr lang="en-US" sz="1200" dirty="0"/>
          </a:p>
          <a:p>
            <a:pPr algn="just"/>
            <a:r>
              <a:rPr lang="en-US" sz="1200" dirty="0" smtClean="0"/>
              <a:t>The Board requires a wide variety of skills and experience, including lived experience and we would be interested to talk with you or receive an application if you feel you have something to offer.  At this time we have particular gaps for people with professional backgrounds in finance and accountancy, and people with professional fundraising skills.  </a:t>
            </a:r>
          </a:p>
          <a:p>
            <a:pPr algn="just"/>
            <a:endParaRPr lang="en-US" sz="1200" dirty="0"/>
          </a:p>
          <a:p>
            <a:pPr algn="just"/>
            <a:r>
              <a:rPr lang="en-US" sz="1200" dirty="0" smtClean="0"/>
              <a:t>We are also continually looking to strengthen our diversity, including appointing more people from black and minority ethnic communities and disabled people into leadership roles.</a:t>
            </a:r>
          </a:p>
          <a:p>
            <a:pPr algn="just"/>
            <a:endParaRPr lang="en-US" sz="1200" dirty="0"/>
          </a:p>
          <a:p>
            <a:pPr algn="just"/>
            <a:r>
              <a:rPr lang="en-US" sz="1200" dirty="0" smtClean="0"/>
              <a:t>With best wishes</a:t>
            </a:r>
          </a:p>
          <a:p>
            <a:pPr algn="just"/>
            <a:endParaRPr lang="en-US" sz="1400" dirty="0"/>
          </a:p>
          <a:p>
            <a:pPr algn="just"/>
            <a:r>
              <a:rPr lang="en-US" sz="1400" dirty="0" smtClean="0"/>
              <a:t>Alistair Mackintosh</a:t>
            </a:r>
          </a:p>
          <a:p>
            <a:pPr algn="just"/>
            <a:r>
              <a:rPr lang="en-US" sz="1200" dirty="0" smtClean="0"/>
              <a:t>Chair of Trustees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51" y="3008784"/>
            <a:ext cx="1252220" cy="1292860"/>
          </a:xfrm>
          <a:prstGeom prst="rect">
            <a:avLst/>
          </a:prstGeom>
        </p:spPr>
      </p:pic>
    </p:spTree>
    <p:extLst>
      <p:ext uri="{BB962C8B-B14F-4D97-AF65-F5344CB8AC3E}">
        <p14:creationId xmlns:p14="http://schemas.microsoft.com/office/powerpoint/2010/main" val="39386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57524"/>
            <a:ext cx="6858000" cy="1340768"/>
          </a:xfrm>
          <a:prstGeom prst="rect">
            <a:avLst/>
          </a:prstGeom>
          <a:solidFill>
            <a:srgbClr val="31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32706" y="848544"/>
            <a:ext cx="1934456" cy="1077218"/>
          </a:xfrm>
          <a:prstGeom prst="rect">
            <a:avLst/>
          </a:prstGeom>
          <a:noFill/>
        </p:spPr>
        <p:txBody>
          <a:bodyPr wrap="square" rtlCol="0">
            <a:spAutoFit/>
          </a:bodyPr>
          <a:lstStyle/>
          <a:p>
            <a:pPr algn="ctr"/>
            <a:r>
              <a:rPr lang="en-GB" sz="3200" b="1" dirty="0" smtClean="0">
                <a:solidFill>
                  <a:srgbClr val="31AA47"/>
                </a:solidFill>
              </a:rPr>
              <a:t>About Treloar’s</a:t>
            </a:r>
            <a:endParaRPr lang="en-GB" sz="3200" b="1" dirty="0">
              <a:solidFill>
                <a:srgbClr val="31AA47"/>
              </a:solidFill>
            </a:endParaRPr>
          </a:p>
        </p:txBody>
      </p:sp>
      <p:sp>
        <p:nvSpPr>
          <p:cNvPr id="9" name="TextBox 8"/>
          <p:cNvSpPr txBox="1"/>
          <p:nvPr/>
        </p:nvSpPr>
        <p:spPr>
          <a:xfrm>
            <a:off x="294319" y="9066800"/>
            <a:ext cx="6192688" cy="400110"/>
          </a:xfrm>
          <a:prstGeom prst="rect">
            <a:avLst/>
          </a:prstGeom>
          <a:noFill/>
        </p:spPr>
        <p:txBody>
          <a:bodyPr wrap="square" rtlCol="0">
            <a:spAutoFit/>
          </a:bodyPr>
          <a:lstStyle/>
          <a:p>
            <a:pPr algn="ctr"/>
            <a:r>
              <a:rPr lang="en-GB" sz="2000" dirty="0" smtClean="0">
                <a:solidFill>
                  <a:schemeClr val="bg1"/>
                </a:solidFill>
              </a:rPr>
              <a:t>About the organisation </a:t>
            </a:r>
          </a:p>
        </p:txBody>
      </p:sp>
      <p:sp>
        <p:nvSpPr>
          <p:cNvPr id="10" name="Slide Number Placeholder 2"/>
          <p:cNvSpPr>
            <a:spLocks noGrp="1"/>
          </p:cNvSpPr>
          <p:nvPr>
            <p:ph type="sldNum" sz="quarter" idx="12"/>
          </p:nvPr>
        </p:nvSpPr>
        <p:spPr>
          <a:xfrm>
            <a:off x="4581129" y="9436632"/>
            <a:ext cx="2133600" cy="365125"/>
          </a:xfrm>
        </p:spPr>
        <p:txBody>
          <a:bodyPr/>
          <a:lstStyle/>
          <a:p>
            <a:r>
              <a:rPr lang="en-US" b="1" dirty="0">
                <a:solidFill>
                  <a:schemeClr val="bg1"/>
                </a:solidFill>
              </a:rPr>
              <a:t>2</a:t>
            </a:r>
            <a:endParaRPr lang="en-GB" b="1" dirty="0">
              <a:solidFill>
                <a:schemeClr val="bg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7372" y="0"/>
            <a:ext cx="3540628" cy="2360712"/>
          </a:xfrm>
          <a:prstGeom prst="rect">
            <a:avLst/>
          </a:prstGeom>
        </p:spPr>
      </p:pic>
      <p:sp>
        <p:nvSpPr>
          <p:cNvPr id="13" name="TextBox 12"/>
          <p:cNvSpPr txBox="1"/>
          <p:nvPr/>
        </p:nvSpPr>
        <p:spPr>
          <a:xfrm>
            <a:off x="341982" y="3512840"/>
            <a:ext cx="6097363" cy="4047262"/>
          </a:xfrm>
          <a:prstGeom prst="rect">
            <a:avLst/>
          </a:prstGeom>
          <a:noFill/>
        </p:spPr>
        <p:txBody>
          <a:bodyPr wrap="square" rtlCol="0">
            <a:spAutoFit/>
          </a:bodyPr>
          <a:lstStyle/>
          <a:p>
            <a:pPr>
              <a:spcAft>
                <a:spcPts val="1200"/>
              </a:spcAft>
            </a:pPr>
            <a:r>
              <a:rPr lang="en-GB" sz="1200" b="1" dirty="0" err="1">
                <a:solidFill>
                  <a:srgbClr val="31AA47"/>
                </a:solidFill>
              </a:rPr>
              <a:t>Treloar</a:t>
            </a:r>
            <a:r>
              <a:rPr lang="en-GB" sz="1200" b="1" dirty="0">
                <a:solidFill>
                  <a:srgbClr val="31AA47"/>
                </a:solidFill>
              </a:rPr>
              <a:t> Trust </a:t>
            </a:r>
            <a:r>
              <a:rPr lang="en-GB" sz="1200" dirty="0"/>
              <a:t>offers outstanding teaching, learning, professional care, therapy, advice and guidance so that every individual can</a:t>
            </a:r>
            <a:r>
              <a:rPr lang="en-GB" sz="1200" dirty="0">
                <a:solidFill>
                  <a:srgbClr val="FF0000"/>
                </a:solidFill>
              </a:rPr>
              <a:t> </a:t>
            </a:r>
            <a:r>
              <a:rPr lang="en-GB" sz="1200" dirty="0"/>
              <a:t>achieve and work towards a future that is as independent as possible.</a:t>
            </a:r>
          </a:p>
          <a:p>
            <a:pPr>
              <a:spcAft>
                <a:spcPts val="1200"/>
              </a:spcAft>
            </a:pPr>
            <a:r>
              <a:rPr lang="en-US" sz="1200" dirty="0"/>
              <a:t>The main activity of the Trust is the running of a special school and college, however we are also expanding into future living provision for disabled young people who have completed college education, and looking to form a range of partnership and projects to build on our expertise to have impact on a much wider scale.</a:t>
            </a:r>
          </a:p>
          <a:p>
            <a:pPr>
              <a:spcAft>
                <a:spcPts val="600"/>
              </a:spcAft>
            </a:pPr>
            <a:r>
              <a:rPr lang="en-GB" sz="1200" b="1" dirty="0" err="1">
                <a:solidFill>
                  <a:srgbClr val="31AA47"/>
                </a:solidFill>
              </a:rPr>
              <a:t>Treloar</a:t>
            </a:r>
            <a:r>
              <a:rPr lang="en-GB" sz="1200" b="1" dirty="0">
                <a:solidFill>
                  <a:srgbClr val="31AA47"/>
                </a:solidFill>
              </a:rPr>
              <a:t> School and </a:t>
            </a:r>
            <a:r>
              <a:rPr lang="en-GB" sz="1200" b="1" dirty="0" err="1">
                <a:solidFill>
                  <a:srgbClr val="31AA47"/>
                </a:solidFill>
              </a:rPr>
              <a:t>Treloar</a:t>
            </a:r>
            <a:r>
              <a:rPr lang="en-GB" sz="1200" b="1" dirty="0">
                <a:solidFill>
                  <a:srgbClr val="31AA47"/>
                </a:solidFill>
              </a:rPr>
              <a:t> College </a:t>
            </a:r>
            <a:r>
              <a:rPr lang="en-GB" sz="1200" dirty="0"/>
              <a:t>are run by </a:t>
            </a:r>
            <a:r>
              <a:rPr lang="en-GB" sz="1200" dirty="0" err="1"/>
              <a:t>Treloar</a:t>
            </a:r>
            <a:r>
              <a:rPr lang="en-GB" sz="1200" dirty="0"/>
              <a:t> Trust. We offer around 170 students, aged 2 to 25 years, a specialist environment where learning</a:t>
            </a:r>
            <a:r>
              <a:rPr lang="en-GB" sz="1200" dirty="0">
                <a:solidFill>
                  <a:srgbClr val="FF0000"/>
                </a:solidFill>
              </a:rPr>
              <a:t> </a:t>
            </a:r>
            <a:r>
              <a:rPr lang="en-GB" sz="1200" dirty="0"/>
              <a:t>takes place alongside therapy and care.</a:t>
            </a:r>
          </a:p>
          <a:p>
            <a:pPr>
              <a:spcAft>
                <a:spcPts val="1200"/>
              </a:spcAft>
            </a:pPr>
            <a:r>
              <a:rPr lang="en-GB" sz="1200" dirty="0"/>
              <a:t>Our students are physically-disabled with complex needs. Mainstream schools and colleges cannot provide the support they need to achieve their goals. </a:t>
            </a:r>
          </a:p>
          <a:p>
            <a:pPr>
              <a:spcAft>
                <a:spcPts val="1200"/>
              </a:spcAft>
            </a:pPr>
            <a:endParaRPr lang="en-US" sz="1200" dirty="0"/>
          </a:p>
          <a:p>
            <a:pPr>
              <a:spcAft>
                <a:spcPts val="1200"/>
              </a:spcAft>
            </a:pPr>
            <a:r>
              <a:rPr lang="en-US" sz="1200" dirty="0"/>
              <a:t>Detailed information on the </a:t>
            </a:r>
            <a:r>
              <a:rPr lang="en-US" sz="1200" dirty="0" err="1"/>
              <a:t>organisation</a:t>
            </a:r>
            <a:r>
              <a:rPr lang="en-US" sz="1200" dirty="0"/>
              <a:t>, its services and people can be found at:</a:t>
            </a:r>
          </a:p>
          <a:p>
            <a:pPr>
              <a:spcAft>
                <a:spcPts val="1200"/>
              </a:spcAft>
            </a:pPr>
            <a:r>
              <a:rPr lang="en-US" sz="1200" dirty="0">
                <a:hlinkClick r:id="rId3"/>
              </a:rPr>
              <a:t>www.treloar.org.uk</a:t>
            </a:r>
            <a:endParaRPr lang="en-US" sz="1200" dirty="0"/>
          </a:p>
          <a:p>
            <a:pPr>
              <a:spcAft>
                <a:spcPts val="1200"/>
              </a:spcAft>
            </a:pPr>
            <a:endParaRPr lang="en-GB" sz="1200" dirty="0" smtClean="0"/>
          </a:p>
        </p:txBody>
      </p:sp>
    </p:spTree>
    <p:extLst>
      <p:ext uri="{BB962C8B-B14F-4D97-AF65-F5344CB8AC3E}">
        <p14:creationId xmlns:p14="http://schemas.microsoft.com/office/powerpoint/2010/main" val="251865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99488"/>
            <a:ext cx="6862880" cy="1340768"/>
          </a:xfrm>
          <a:prstGeom prst="rect">
            <a:avLst/>
          </a:prstGeom>
          <a:solidFill>
            <a:srgbClr val="31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2"/>
          <p:cNvSpPr>
            <a:spLocks noGrp="1"/>
          </p:cNvSpPr>
          <p:nvPr>
            <p:ph type="sldNum" sz="quarter" idx="12"/>
          </p:nvPr>
        </p:nvSpPr>
        <p:spPr>
          <a:xfrm>
            <a:off x="4581129" y="9436632"/>
            <a:ext cx="2133600" cy="365125"/>
          </a:xfrm>
        </p:spPr>
        <p:txBody>
          <a:bodyPr/>
          <a:lstStyle/>
          <a:p>
            <a:r>
              <a:rPr lang="en-US" b="1" dirty="0">
                <a:solidFill>
                  <a:schemeClr val="bg1"/>
                </a:solidFill>
              </a:rPr>
              <a:t>3</a:t>
            </a:r>
            <a:endParaRPr lang="en-GB" b="1" dirty="0">
              <a:solidFill>
                <a:schemeClr val="bg1"/>
              </a:solidFill>
            </a:endParaRPr>
          </a:p>
        </p:txBody>
      </p:sp>
      <p:sp>
        <p:nvSpPr>
          <p:cNvPr id="8" name="TextBox 7"/>
          <p:cNvSpPr txBox="1"/>
          <p:nvPr/>
        </p:nvSpPr>
        <p:spPr>
          <a:xfrm>
            <a:off x="4267930" y="620688"/>
            <a:ext cx="1550204" cy="369332"/>
          </a:xfrm>
          <a:prstGeom prst="rect">
            <a:avLst/>
          </a:prstGeom>
          <a:noFill/>
        </p:spPr>
        <p:txBody>
          <a:bodyPr wrap="square" rtlCol="0">
            <a:spAutoFit/>
          </a:bodyPr>
          <a:lstStyle/>
          <a:p>
            <a:r>
              <a:rPr lang="en-GB" b="1" dirty="0" smtClean="0">
                <a:solidFill>
                  <a:srgbClr val="31AA47"/>
                </a:solidFill>
              </a:rPr>
              <a:t>Our Mission</a:t>
            </a:r>
            <a:endParaRPr lang="en-GB" b="1" dirty="0">
              <a:solidFill>
                <a:srgbClr val="31AA47"/>
              </a:solidFill>
            </a:endParaRPr>
          </a:p>
        </p:txBody>
      </p:sp>
      <p:sp>
        <p:nvSpPr>
          <p:cNvPr id="11" name="TextBox 10"/>
          <p:cNvSpPr txBox="1"/>
          <p:nvPr/>
        </p:nvSpPr>
        <p:spPr>
          <a:xfrm>
            <a:off x="534820" y="3224808"/>
            <a:ext cx="1440160" cy="369332"/>
          </a:xfrm>
          <a:prstGeom prst="rect">
            <a:avLst/>
          </a:prstGeom>
          <a:noFill/>
        </p:spPr>
        <p:txBody>
          <a:bodyPr wrap="square" rtlCol="0">
            <a:spAutoFit/>
          </a:bodyPr>
          <a:lstStyle/>
          <a:p>
            <a:r>
              <a:rPr lang="en-GB" b="1" dirty="0" smtClean="0">
                <a:solidFill>
                  <a:srgbClr val="31AA47"/>
                </a:solidFill>
              </a:rPr>
              <a:t>Our Values</a:t>
            </a:r>
            <a:endParaRPr lang="en-GB" b="1" dirty="0">
              <a:solidFill>
                <a:srgbClr val="31AA47"/>
              </a:solidFill>
            </a:endParaRPr>
          </a:p>
        </p:txBody>
      </p:sp>
      <p:sp>
        <p:nvSpPr>
          <p:cNvPr id="12" name="TextBox 11"/>
          <p:cNvSpPr txBox="1"/>
          <p:nvPr/>
        </p:nvSpPr>
        <p:spPr>
          <a:xfrm>
            <a:off x="4267062" y="1125705"/>
            <a:ext cx="2100406" cy="2092881"/>
          </a:xfrm>
          <a:prstGeom prst="rect">
            <a:avLst/>
          </a:prstGeom>
          <a:noFill/>
        </p:spPr>
        <p:txBody>
          <a:bodyPr wrap="square" rtlCol="0">
            <a:spAutoFit/>
          </a:bodyPr>
          <a:lstStyle/>
          <a:p>
            <a:r>
              <a:rPr lang="en-GB" sz="1200" dirty="0" smtClean="0"/>
              <a:t>To enable physically disabled young people to achieve their aspirations by:</a:t>
            </a:r>
          </a:p>
          <a:p>
            <a:endParaRPr lang="en-GB" sz="1200" dirty="0" smtClean="0"/>
          </a:p>
          <a:p>
            <a:pPr marL="171450" indent="-171450">
              <a:spcAft>
                <a:spcPts val="600"/>
              </a:spcAft>
              <a:buClr>
                <a:srgbClr val="F07F09"/>
              </a:buClr>
              <a:buFont typeface="Arial" panose="020B0604020202020204" pitchFamily="34" charset="0"/>
              <a:buChar char="•"/>
            </a:pPr>
            <a:r>
              <a:rPr lang="en-GB" sz="1200" dirty="0" smtClean="0"/>
              <a:t>Providing personalised learning, therapy and care</a:t>
            </a:r>
          </a:p>
          <a:p>
            <a:pPr marL="171450" indent="-171450">
              <a:spcAft>
                <a:spcPts val="600"/>
              </a:spcAft>
              <a:buClr>
                <a:srgbClr val="F07F09"/>
              </a:buClr>
              <a:buFont typeface="Arial" panose="020B0604020202020204" pitchFamily="34" charset="0"/>
              <a:buChar char="•"/>
            </a:pPr>
            <a:r>
              <a:rPr lang="en-GB" sz="1200" dirty="0" smtClean="0"/>
              <a:t>Supporting transition into adulthood</a:t>
            </a:r>
          </a:p>
          <a:p>
            <a:pPr marL="171450" indent="-171450">
              <a:buClr>
                <a:srgbClr val="F07F09"/>
              </a:buClr>
              <a:buFont typeface="Arial" panose="020B0604020202020204" pitchFamily="34" charset="0"/>
              <a:buChar char="•"/>
            </a:pPr>
            <a:r>
              <a:rPr lang="en-GB" sz="1200" dirty="0" smtClean="0"/>
              <a:t>Promoting independence and inclusion</a:t>
            </a:r>
            <a:endParaRPr lang="en-GB" sz="1200" dirty="0"/>
          </a:p>
        </p:txBody>
      </p:sp>
      <p:sp>
        <p:nvSpPr>
          <p:cNvPr id="13" name="TextBox 12"/>
          <p:cNvSpPr txBox="1"/>
          <p:nvPr/>
        </p:nvSpPr>
        <p:spPr>
          <a:xfrm>
            <a:off x="534820" y="1113998"/>
            <a:ext cx="1779179" cy="1015663"/>
          </a:xfrm>
          <a:prstGeom prst="rect">
            <a:avLst/>
          </a:prstGeom>
          <a:noFill/>
        </p:spPr>
        <p:txBody>
          <a:bodyPr wrap="square" rtlCol="0">
            <a:spAutoFit/>
          </a:bodyPr>
          <a:lstStyle/>
          <a:p>
            <a:r>
              <a:rPr lang="en-GB" sz="1200" b="1" dirty="0" smtClean="0"/>
              <a:t>A world where physically disabled young people take control of their lives and achieve their aspirations.</a:t>
            </a:r>
            <a:endParaRPr lang="en-GB" sz="1200" b="1" dirty="0"/>
          </a:p>
        </p:txBody>
      </p:sp>
      <p:sp>
        <p:nvSpPr>
          <p:cNvPr id="14" name="TextBox 13"/>
          <p:cNvSpPr txBox="1"/>
          <p:nvPr/>
        </p:nvSpPr>
        <p:spPr>
          <a:xfrm>
            <a:off x="534820" y="620688"/>
            <a:ext cx="1550204" cy="369332"/>
          </a:xfrm>
          <a:prstGeom prst="rect">
            <a:avLst/>
          </a:prstGeom>
          <a:noFill/>
        </p:spPr>
        <p:txBody>
          <a:bodyPr wrap="square" rtlCol="0">
            <a:spAutoFit/>
          </a:bodyPr>
          <a:lstStyle/>
          <a:p>
            <a:r>
              <a:rPr lang="en-GB" b="1" dirty="0" smtClean="0">
                <a:solidFill>
                  <a:srgbClr val="31AA47"/>
                </a:solidFill>
              </a:rPr>
              <a:t>Our Vision</a:t>
            </a:r>
            <a:endParaRPr lang="en-GB" b="1" dirty="0">
              <a:solidFill>
                <a:srgbClr val="31AA47"/>
              </a:solidFill>
            </a:endParaRPr>
          </a:p>
        </p:txBody>
      </p:sp>
      <p:sp>
        <p:nvSpPr>
          <p:cNvPr id="15" name="Rectangle 14"/>
          <p:cNvSpPr/>
          <p:nvPr/>
        </p:nvSpPr>
        <p:spPr>
          <a:xfrm>
            <a:off x="534820" y="3656856"/>
            <a:ext cx="5832648" cy="4370427"/>
          </a:xfrm>
          <a:prstGeom prst="rect">
            <a:avLst/>
          </a:prstGeom>
        </p:spPr>
        <p:txBody>
          <a:bodyPr wrap="square">
            <a:spAutoFit/>
          </a:bodyPr>
          <a:lstStyle/>
          <a:p>
            <a:pPr marL="0" lvl="2">
              <a:spcAft>
                <a:spcPts val="600"/>
              </a:spcAft>
            </a:pPr>
            <a:r>
              <a:rPr lang="en-AU" sz="1400" b="1" dirty="0">
                <a:solidFill>
                  <a:srgbClr val="31AA47"/>
                </a:solidFill>
              </a:rPr>
              <a:t>We are Inclusive</a:t>
            </a:r>
            <a:endParaRPr lang="en-GB" sz="1400" b="1" dirty="0">
              <a:solidFill>
                <a:srgbClr val="31AA47"/>
              </a:solidFill>
            </a:endParaRPr>
          </a:p>
          <a:p>
            <a:pPr>
              <a:spcAft>
                <a:spcPts val="600"/>
              </a:spcAft>
            </a:pPr>
            <a:r>
              <a:rPr lang="en-AU" sz="1200" dirty="0"/>
              <a:t>Everyone - regardless of physical ability, where they live or </a:t>
            </a:r>
            <a:r>
              <a:rPr lang="en-AU" sz="1200" dirty="0" smtClean="0"/>
              <a:t>their means - </a:t>
            </a:r>
            <a:r>
              <a:rPr lang="en-AU" sz="1200" dirty="0"/>
              <a:t>should have the opportunity to take part in life. We treat our beneficiaries with the same dignity as their non-disabled peers and work to remove barriers in their </a:t>
            </a:r>
            <a:r>
              <a:rPr lang="en-AU" sz="1200" dirty="0" smtClean="0"/>
              <a:t>way.</a:t>
            </a:r>
          </a:p>
          <a:p>
            <a:pPr>
              <a:spcAft>
                <a:spcPts val="600"/>
              </a:spcAft>
            </a:pPr>
            <a:r>
              <a:rPr lang="en-AU" sz="1200" dirty="0" smtClean="0"/>
              <a:t>Our </a:t>
            </a:r>
            <a:r>
              <a:rPr lang="en-AU" sz="1200" dirty="0"/>
              <a:t>students and beneficiaries are always at the centre of everything we do. Before we make decisions, we ask, “How will our students and beneficiaries benefit from this?” </a:t>
            </a:r>
            <a:endParaRPr lang="en-GB" sz="1200" dirty="0"/>
          </a:p>
          <a:p>
            <a:pPr marL="0" lvl="2">
              <a:spcAft>
                <a:spcPts val="600"/>
              </a:spcAft>
            </a:pPr>
            <a:r>
              <a:rPr lang="en-AU" sz="1400" b="1" dirty="0">
                <a:solidFill>
                  <a:srgbClr val="31AA47"/>
                </a:solidFill>
              </a:rPr>
              <a:t>We act with Integrity and Respect</a:t>
            </a:r>
            <a:endParaRPr lang="en-GB" sz="1400" dirty="0">
              <a:solidFill>
                <a:srgbClr val="31AA47"/>
              </a:solidFill>
            </a:endParaRPr>
          </a:p>
          <a:p>
            <a:pPr>
              <a:spcAft>
                <a:spcPts val="600"/>
              </a:spcAft>
            </a:pPr>
            <a:r>
              <a:rPr lang="en-AU" sz="1200" dirty="0"/>
              <a:t>Physically disabled young people should be free to direct their own lives. We listen to young people’s views and support them to make age-appropriate choices about their daily life and informed choices about their </a:t>
            </a:r>
            <a:r>
              <a:rPr lang="en-AU" sz="1200" dirty="0" smtClean="0"/>
              <a:t>future.</a:t>
            </a:r>
          </a:p>
          <a:p>
            <a:pPr>
              <a:spcAft>
                <a:spcPts val="600"/>
              </a:spcAft>
            </a:pPr>
            <a:r>
              <a:rPr lang="en-AU" sz="1200" dirty="0" smtClean="0"/>
              <a:t>We </a:t>
            </a:r>
            <a:r>
              <a:rPr lang="en-AU" sz="1200" dirty="0"/>
              <a:t>celebrate and promote diversity, value and support each other, and treat everyone with mutual respect. We support a culture of openness, honesty and transparency, where the safeguarding of our students and wellbeing of our staff is paramount</a:t>
            </a:r>
            <a:r>
              <a:rPr lang="en-AU" sz="1200" dirty="0" smtClean="0"/>
              <a:t>.</a:t>
            </a:r>
            <a:endParaRPr lang="en-GB" sz="1200" dirty="0"/>
          </a:p>
          <a:p>
            <a:pPr marL="0" lvl="2">
              <a:spcAft>
                <a:spcPts val="600"/>
              </a:spcAft>
            </a:pPr>
            <a:r>
              <a:rPr lang="en-AU" sz="1400" b="1" dirty="0">
                <a:solidFill>
                  <a:srgbClr val="31AA47"/>
                </a:solidFill>
              </a:rPr>
              <a:t>We strive for Excellence</a:t>
            </a:r>
            <a:endParaRPr lang="en-GB" sz="1400" dirty="0">
              <a:solidFill>
                <a:srgbClr val="31AA47"/>
              </a:solidFill>
            </a:endParaRPr>
          </a:p>
          <a:p>
            <a:pPr>
              <a:spcAft>
                <a:spcPts val="600"/>
              </a:spcAft>
            </a:pPr>
            <a:r>
              <a:rPr lang="en-AU" sz="1200" dirty="0"/>
              <a:t>Physically disabled young people and their families deserve outstanding care and support. We work to make sure all our services are excellent and actively challenge each other to ensure continuous quality </a:t>
            </a:r>
            <a:r>
              <a:rPr lang="en-AU" sz="1200" dirty="0" smtClean="0"/>
              <a:t>improvement.</a:t>
            </a:r>
          </a:p>
          <a:p>
            <a:pPr>
              <a:spcAft>
                <a:spcPts val="600"/>
              </a:spcAft>
            </a:pPr>
            <a:r>
              <a:rPr lang="en-AU" sz="1200" dirty="0" smtClean="0"/>
              <a:t>We </a:t>
            </a:r>
            <a:r>
              <a:rPr lang="en-AU" sz="1200" dirty="0"/>
              <a:t>continually innovate to ensure that our beneficiaries receive the cutting-edge, excellent support they deserve.</a:t>
            </a:r>
            <a:endParaRPr lang="en-GB" sz="1200" b="1"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968" y="8599488"/>
            <a:ext cx="4498944" cy="1329236"/>
          </a:xfrm>
          <a:prstGeom prst="rect">
            <a:avLst/>
          </a:prstGeom>
        </p:spPr>
      </p:pic>
    </p:spTree>
    <p:extLst>
      <p:ext uri="{BB962C8B-B14F-4D97-AF65-F5344CB8AC3E}">
        <p14:creationId xmlns:p14="http://schemas.microsoft.com/office/powerpoint/2010/main" val="259109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57524"/>
            <a:ext cx="6858000" cy="1340768"/>
          </a:xfrm>
          <a:prstGeom prst="rect">
            <a:avLst/>
          </a:prstGeom>
          <a:solidFill>
            <a:srgbClr val="31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76672" y="610990"/>
            <a:ext cx="2088232" cy="1569660"/>
          </a:xfrm>
          <a:prstGeom prst="rect">
            <a:avLst/>
          </a:prstGeom>
          <a:noFill/>
        </p:spPr>
        <p:txBody>
          <a:bodyPr wrap="square" rtlCol="0">
            <a:spAutoFit/>
          </a:bodyPr>
          <a:lstStyle/>
          <a:p>
            <a:pPr algn="ctr"/>
            <a:r>
              <a:rPr lang="en-US" sz="3200" b="1" dirty="0" smtClean="0">
                <a:solidFill>
                  <a:srgbClr val="31AA47"/>
                </a:solidFill>
              </a:rPr>
              <a:t>Our</a:t>
            </a:r>
          </a:p>
          <a:p>
            <a:pPr algn="ctr"/>
            <a:r>
              <a:rPr lang="en-US" sz="3200" b="1" dirty="0">
                <a:solidFill>
                  <a:srgbClr val="31AA47"/>
                </a:solidFill>
              </a:rPr>
              <a:t>f</a:t>
            </a:r>
            <a:r>
              <a:rPr lang="en-US" sz="3200" b="1" dirty="0" smtClean="0">
                <a:solidFill>
                  <a:srgbClr val="31AA47"/>
                </a:solidFill>
              </a:rPr>
              <a:t>uture direction</a:t>
            </a:r>
            <a:endParaRPr lang="en-GB" sz="3200" b="1" dirty="0">
              <a:solidFill>
                <a:srgbClr val="31AA47"/>
              </a:solidFill>
            </a:endParaRPr>
          </a:p>
        </p:txBody>
      </p:sp>
      <p:sp>
        <p:nvSpPr>
          <p:cNvPr id="9" name="TextBox 8"/>
          <p:cNvSpPr txBox="1"/>
          <p:nvPr/>
        </p:nvSpPr>
        <p:spPr>
          <a:xfrm>
            <a:off x="294319" y="9066800"/>
            <a:ext cx="6192688" cy="400110"/>
          </a:xfrm>
          <a:prstGeom prst="rect">
            <a:avLst/>
          </a:prstGeom>
          <a:noFill/>
        </p:spPr>
        <p:txBody>
          <a:bodyPr wrap="square" rtlCol="0">
            <a:spAutoFit/>
          </a:bodyPr>
          <a:lstStyle/>
          <a:p>
            <a:pPr algn="ctr"/>
            <a:r>
              <a:rPr lang="en-GB" sz="2000" dirty="0" smtClean="0">
                <a:solidFill>
                  <a:schemeClr val="bg1"/>
                </a:solidFill>
              </a:rPr>
              <a:t>Strategy </a:t>
            </a:r>
          </a:p>
        </p:txBody>
      </p:sp>
      <p:sp>
        <p:nvSpPr>
          <p:cNvPr id="10" name="Slide Number Placeholder 2"/>
          <p:cNvSpPr>
            <a:spLocks noGrp="1"/>
          </p:cNvSpPr>
          <p:nvPr>
            <p:ph type="sldNum" sz="quarter" idx="12"/>
          </p:nvPr>
        </p:nvSpPr>
        <p:spPr>
          <a:xfrm>
            <a:off x="4581129" y="9436632"/>
            <a:ext cx="2133600" cy="365125"/>
          </a:xfrm>
        </p:spPr>
        <p:txBody>
          <a:bodyPr/>
          <a:lstStyle/>
          <a:p>
            <a:r>
              <a:rPr lang="en-US" b="1" dirty="0" smtClean="0">
                <a:solidFill>
                  <a:schemeClr val="bg1"/>
                </a:solidFill>
              </a:rPr>
              <a:t>4</a:t>
            </a:r>
            <a:endParaRPr lang="en-GB" b="1" dirty="0">
              <a:solidFill>
                <a:schemeClr val="bg1"/>
              </a:solidFill>
            </a:endParaRPr>
          </a:p>
        </p:txBody>
      </p:sp>
      <p:sp>
        <p:nvSpPr>
          <p:cNvPr id="2" name="TextBox 1"/>
          <p:cNvSpPr txBox="1"/>
          <p:nvPr/>
        </p:nvSpPr>
        <p:spPr>
          <a:xfrm>
            <a:off x="476670" y="3080792"/>
            <a:ext cx="6010335" cy="5724644"/>
          </a:xfrm>
          <a:prstGeom prst="rect">
            <a:avLst/>
          </a:prstGeom>
          <a:noFill/>
        </p:spPr>
        <p:txBody>
          <a:bodyPr wrap="square" rtlCol="0">
            <a:spAutoFit/>
          </a:bodyPr>
          <a:lstStyle/>
          <a:p>
            <a:r>
              <a:rPr lang="en-US" sz="1100" dirty="0"/>
              <a:t>We undertook a major strategic planning exercise prior to the pandemic, which was put on hold so we could focus on keeping our students and staff safe, and to protect the ongoing education of young people through the most difficult of times.</a:t>
            </a:r>
          </a:p>
          <a:p>
            <a:endParaRPr lang="en-US" sz="1100" dirty="0"/>
          </a:p>
          <a:p>
            <a:r>
              <a:rPr lang="en-US" sz="1100" dirty="0"/>
              <a:t>Now that we are emerging from this period we are again looking to our future and </a:t>
            </a:r>
            <a:r>
              <a:rPr lang="en-US" sz="1100" dirty="0" err="1"/>
              <a:t>finalising</a:t>
            </a:r>
            <a:r>
              <a:rPr lang="en-US" sz="1100" dirty="0"/>
              <a:t> our strategy for the next five years.  Our new Strategic Objectives are:</a:t>
            </a:r>
          </a:p>
          <a:p>
            <a:pPr marL="228600" lvl="0" indent="-228600">
              <a:spcAft>
                <a:spcPts val="600"/>
              </a:spcAft>
              <a:buFont typeface="+mj-lt"/>
              <a:buAutoNum type="arabicPeriod"/>
            </a:pPr>
            <a:endParaRPr lang="en-GB" sz="1100" b="1" u="sng" dirty="0" smtClean="0"/>
          </a:p>
          <a:p>
            <a:pPr marL="228600" lvl="0" indent="-228600">
              <a:spcAft>
                <a:spcPts val="600"/>
              </a:spcAft>
              <a:buFont typeface="+mj-lt"/>
              <a:buAutoNum type="arabicPeriod"/>
            </a:pPr>
            <a:r>
              <a:rPr lang="en-GB" sz="1100" b="1" u="sng" dirty="0" smtClean="0"/>
              <a:t>Further </a:t>
            </a:r>
            <a:r>
              <a:rPr lang="en-GB" sz="1100" b="1" u="sng" dirty="0"/>
              <a:t>our excellence</a:t>
            </a:r>
            <a:r>
              <a:rPr lang="en-GB" sz="1100" dirty="0"/>
              <a:t> as a school and college for physically disabled young people </a:t>
            </a:r>
          </a:p>
          <a:p>
            <a:pPr marL="685800" lvl="1" indent="-228600">
              <a:buFont typeface="Arial" panose="020B0604020202020204" pitchFamily="34" charset="0"/>
              <a:buChar char="•"/>
            </a:pPr>
            <a:r>
              <a:rPr lang="en-GB" sz="1100" dirty="0"/>
              <a:t>Meet student needs by continually developing our education and life skills programmes</a:t>
            </a:r>
          </a:p>
          <a:p>
            <a:pPr marL="685800" lvl="1" indent="-228600">
              <a:buFont typeface="Arial" panose="020B0604020202020204" pitchFamily="34" charset="0"/>
              <a:buChar char="•"/>
            </a:pPr>
            <a:r>
              <a:rPr lang="en-GB" sz="1100" dirty="0"/>
              <a:t>Support students to successfully move on from school and college</a:t>
            </a:r>
          </a:p>
          <a:p>
            <a:pPr marL="685800" lvl="1" indent="-228600">
              <a:buFont typeface="Arial" panose="020B0604020202020204" pitchFamily="34" charset="0"/>
              <a:buChar char="•"/>
            </a:pPr>
            <a:r>
              <a:rPr lang="en-GB" sz="1100" dirty="0"/>
              <a:t>Develop our non-term time offer alongside our term-time provision</a:t>
            </a:r>
          </a:p>
          <a:p>
            <a:pPr marL="685800" lvl="1" indent="-228600">
              <a:buFont typeface="Arial" panose="020B0604020202020204" pitchFamily="34" charset="0"/>
              <a:buChar char="•"/>
            </a:pPr>
            <a:r>
              <a:rPr lang="en-GB" sz="1100" dirty="0"/>
              <a:t>Widen access for students from underrepresented backgrounds and communities</a:t>
            </a:r>
          </a:p>
          <a:p>
            <a:pPr marL="228600" indent="-228600">
              <a:buFont typeface="Arial" panose="020B0604020202020204" pitchFamily="34" charset="0"/>
              <a:buChar char="•"/>
            </a:pPr>
            <a:endParaRPr lang="en-GB" sz="1100" dirty="0"/>
          </a:p>
          <a:p>
            <a:pPr marL="228600" lvl="0" indent="-228600">
              <a:spcAft>
                <a:spcPts val="600"/>
              </a:spcAft>
              <a:buFont typeface="+mj-lt"/>
              <a:buAutoNum type="arabicPeriod" startAt="2"/>
            </a:pPr>
            <a:r>
              <a:rPr lang="en-GB" sz="1100" b="1" u="sng" dirty="0"/>
              <a:t>Maintain our specialism</a:t>
            </a:r>
            <a:r>
              <a:rPr lang="en-GB" sz="1100" dirty="0"/>
              <a:t> in supporting children and young people with higher levels of need in education</a:t>
            </a:r>
          </a:p>
          <a:p>
            <a:pPr marL="685800" lvl="1" indent="-228600">
              <a:buFont typeface="Arial" panose="020B0604020202020204" pitchFamily="34" charset="0"/>
              <a:buChar char="•"/>
            </a:pPr>
            <a:r>
              <a:rPr lang="en-GB" sz="1100" dirty="0"/>
              <a:t>Continue to foster our excellence in healthcare, residential care and therapy</a:t>
            </a:r>
          </a:p>
          <a:p>
            <a:pPr marL="685800" lvl="1" indent="-228600">
              <a:buFont typeface="Arial" panose="020B0604020202020204" pitchFamily="34" charset="0"/>
              <a:buChar char="•"/>
            </a:pPr>
            <a:r>
              <a:rPr lang="en-GB" sz="1100" dirty="0"/>
              <a:t>Pioneer the practical application of assistive technology to further develop the independence and potential of disabled people</a:t>
            </a:r>
          </a:p>
          <a:p>
            <a:pPr marL="685800" lvl="1" indent="-228600">
              <a:buFont typeface="Arial" panose="020B0604020202020204" pitchFamily="34" charset="0"/>
              <a:buChar char="•"/>
            </a:pPr>
            <a:r>
              <a:rPr lang="en-GB" sz="1100" dirty="0"/>
              <a:t>Develop and demonstrate innovation</a:t>
            </a:r>
          </a:p>
          <a:p>
            <a:pPr lvl="0"/>
            <a:endParaRPr lang="en-GB" sz="1100" dirty="0"/>
          </a:p>
          <a:p>
            <a:pPr marL="228600" lvl="0" indent="-228600">
              <a:spcAft>
                <a:spcPts val="600"/>
              </a:spcAft>
              <a:buFont typeface="+mj-lt"/>
              <a:buAutoNum type="arabicPeriod" startAt="3"/>
            </a:pPr>
            <a:r>
              <a:rPr lang="en-GB" sz="1100" b="1" u="sng" dirty="0"/>
              <a:t>Contribute on a wider scale</a:t>
            </a:r>
            <a:r>
              <a:rPr lang="en-GB" sz="1100" dirty="0"/>
              <a:t> to the education and support of physically disabled young people</a:t>
            </a:r>
          </a:p>
          <a:p>
            <a:pPr marL="685800" lvl="1" indent="-228600">
              <a:buFont typeface="Arial" panose="020B0604020202020204" pitchFamily="34" charset="0"/>
              <a:buChar char="•"/>
            </a:pPr>
            <a:r>
              <a:rPr lang="en-GB" sz="1100" dirty="0"/>
              <a:t>Work in partnership with local authorities and other education, health and social care providers to support SEND and care objectives across the system</a:t>
            </a:r>
          </a:p>
          <a:p>
            <a:pPr marL="685800" lvl="1" indent="-228600">
              <a:buFont typeface="Arial" panose="020B0604020202020204" pitchFamily="34" charset="0"/>
              <a:buChar char="•"/>
            </a:pPr>
            <a:r>
              <a:rPr lang="en-GB" sz="1100" dirty="0"/>
              <a:t>Amplify the voice of disabled children, young people, parents, carers and families to support change in society</a:t>
            </a:r>
          </a:p>
          <a:p>
            <a:pPr marL="228600" indent="-228600">
              <a:buFont typeface="+mj-lt"/>
              <a:buAutoNum type="arabicPeriod"/>
            </a:pPr>
            <a:endParaRPr lang="en-GB" sz="1100" dirty="0"/>
          </a:p>
          <a:p>
            <a:pPr marL="228600" lvl="0" indent="-228600">
              <a:spcAft>
                <a:spcPts val="600"/>
              </a:spcAft>
              <a:buFont typeface="+mj-lt"/>
              <a:buAutoNum type="arabicPeriod" startAt="4"/>
            </a:pPr>
            <a:r>
              <a:rPr lang="en-GB" sz="1100" b="1" u="sng" dirty="0"/>
              <a:t>Develop future living options</a:t>
            </a:r>
            <a:r>
              <a:rPr lang="en-GB" sz="1100" dirty="0"/>
              <a:t> for disabled people who have left full-time education</a:t>
            </a:r>
          </a:p>
          <a:p>
            <a:pPr marL="685800" lvl="1" indent="-228600">
              <a:buFont typeface="Arial" panose="020B0604020202020204" pitchFamily="34" charset="0"/>
              <a:buChar char="•"/>
            </a:pPr>
            <a:r>
              <a:rPr lang="en-GB" sz="1100" dirty="0"/>
              <a:t>Work with collaborations and partnerships that provide housing, employment and other opportunities</a:t>
            </a:r>
          </a:p>
          <a:p>
            <a:endParaRPr lang="en-US" sz="1100" dirty="0"/>
          </a:p>
          <a:p>
            <a:endParaRPr lang="en-US" sz="110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4351" b="20408"/>
          <a:stretch/>
        </p:blipFill>
        <p:spPr>
          <a:xfrm>
            <a:off x="3106593" y="0"/>
            <a:ext cx="3751407" cy="2630095"/>
          </a:xfrm>
          <a:prstGeom prst="rect">
            <a:avLst/>
          </a:prstGeom>
        </p:spPr>
      </p:pic>
    </p:spTree>
    <p:extLst>
      <p:ext uri="{BB962C8B-B14F-4D97-AF65-F5344CB8AC3E}">
        <p14:creationId xmlns:p14="http://schemas.microsoft.com/office/powerpoint/2010/main" val="412846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57524"/>
            <a:ext cx="6858000" cy="1340768"/>
          </a:xfrm>
          <a:prstGeom prst="rect">
            <a:avLst/>
          </a:prstGeom>
          <a:solidFill>
            <a:srgbClr val="31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06984" y="272480"/>
            <a:ext cx="1934456" cy="3046988"/>
          </a:xfrm>
          <a:prstGeom prst="rect">
            <a:avLst/>
          </a:prstGeom>
          <a:noFill/>
        </p:spPr>
        <p:txBody>
          <a:bodyPr wrap="square" rtlCol="0">
            <a:spAutoFit/>
          </a:bodyPr>
          <a:lstStyle/>
          <a:p>
            <a:pPr algn="ctr"/>
            <a:r>
              <a:rPr lang="en-US" sz="3200" b="1" dirty="0" smtClean="0">
                <a:solidFill>
                  <a:srgbClr val="31AA47"/>
                </a:solidFill>
              </a:rPr>
              <a:t>The school and college: our approach</a:t>
            </a:r>
            <a:endParaRPr lang="en-GB" sz="3200" b="1" dirty="0">
              <a:solidFill>
                <a:srgbClr val="31AA47"/>
              </a:solidFill>
            </a:endParaRPr>
          </a:p>
        </p:txBody>
      </p:sp>
      <p:sp>
        <p:nvSpPr>
          <p:cNvPr id="9" name="TextBox 8"/>
          <p:cNvSpPr txBox="1"/>
          <p:nvPr/>
        </p:nvSpPr>
        <p:spPr>
          <a:xfrm>
            <a:off x="294319" y="9066800"/>
            <a:ext cx="6192688" cy="400110"/>
          </a:xfrm>
          <a:prstGeom prst="rect">
            <a:avLst/>
          </a:prstGeom>
          <a:noFill/>
        </p:spPr>
        <p:txBody>
          <a:bodyPr wrap="square" rtlCol="0">
            <a:spAutoFit/>
          </a:bodyPr>
          <a:lstStyle/>
          <a:p>
            <a:pPr algn="ctr"/>
            <a:r>
              <a:rPr lang="en-GB" sz="2000" dirty="0" smtClean="0">
                <a:solidFill>
                  <a:schemeClr val="bg1"/>
                </a:solidFill>
              </a:rPr>
              <a:t>Our work </a:t>
            </a:r>
          </a:p>
        </p:txBody>
      </p:sp>
      <p:sp>
        <p:nvSpPr>
          <p:cNvPr id="10" name="Slide Number Placeholder 2"/>
          <p:cNvSpPr>
            <a:spLocks noGrp="1"/>
          </p:cNvSpPr>
          <p:nvPr>
            <p:ph type="sldNum" sz="quarter" idx="12"/>
          </p:nvPr>
        </p:nvSpPr>
        <p:spPr>
          <a:xfrm>
            <a:off x="4581129" y="9436632"/>
            <a:ext cx="2133600" cy="365125"/>
          </a:xfrm>
        </p:spPr>
        <p:txBody>
          <a:bodyPr/>
          <a:lstStyle/>
          <a:p>
            <a:r>
              <a:rPr lang="en-US" b="1" dirty="0" smtClean="0">
                <a:solidFill>
                  <a:schemeClr val="bg1"/>
                </a:solidFill>
              </a:rPr>
              <a:t>5</a:t>
            </a:r>
            <a:endParaRPr lang="en-GB" b="1" dirty="0">
              <a:solidFill>
                <a:schemeClr val="bg1"/>
              </a:solidFill>
            </a:endParaRPr>
          </a:p>
        </p:txBody>
      </p:sp>
      <p:sp>
        <p:nvSpPr>
          <p:cNvPr id="8" name="TextBox 7"/>
          <p:cNvSpPr txBox="1"/>
          <p:nvPr/>
        </p:nvSpPr>
        <p:spPr>
          <a:xfrm>
            <a:off x="294316" y="3584848"/>
            <a:ext cx="6192689" cy="4154984"/>
          </a:xfrm>
          <a:prstGeom prst="rect">
            <a:avLst/>
          </a:prstGeom>
          <a:noFill/>
        </p:spPr>
        <p:txBody>
          <a:bodyPr wrap="square" rtlCol="0">
            <a:spAutoFit/>
          </a:bodyPr>
          <a:lstStyle/>
          <a:p>
            <a:r>
              <a:rPr lang="en-US" sz="1100" dirty="0"/>
              <a:t>We adopt a person centered approach that enables our students to follow a curriculum that will meet their individual needs and to learn in an accessible, inclusive and safe environment. </a:t>
            </a:r>
          </a:p>
          <a:p>
            <a:endParaRPr lang="en-US" sz="1100" dirty="0"/>
          </a:p>
          <a:p>
            <a:r>
              <a:rPr lang="en-US" sz="1100" dirty="0"/>
              <a:t>Through teams of teachers, therapists, technicians, healthcare workers and a wide range of highly trained support staff, we </a:t>
            </a:r>
            <a:r>
              <a:rPr lang="en-US" sz="1100" dirty="0" smtClean="0"/>
              <a:t>are uniquely able </a:t>
            </a:r>
            <a:r>
              <a:rPr lang="en-US" sz="1100" dirty="0"/>
              <a:t>to meet the physical and emotional needs of students. We exist so students</a:t>
            </a:r>
            <a:r>
              <a:rPr lang="en-US" sz="1100" dirty="0">
                <a:solidFill>
                  <a:srgbClr val="FF0000"/>
                </a:solidFill>
              </a:rPr>
              <a:t> </a:t>
            </a:r>
            <a:r>
              <a:rPr lang="en-US" sz="1100" dirty="0" smtClean="0"/>
              <a:t>who need additional support can </a:t>
            </a:r>
            <a:r>
              <a:rPr lang="en-US" sz="1100" dirty="0"/>
              <a:t>make excellent progress towards their educational and </a:t>
            </a:r>
            <a:r>
              <a:rPr lang="en-US" sz="1100" dirty="0" smtClean="0"/>
              <a:t>independence aims</a:t>
            </a:r>
            <a:r>
              <a:rPr lang="en-US" sz="1100" dirty="0"/>
              <a:t>. </a:t>
            </a:r>
          </a:p>
          <a:p>
            <a:endParaRPr lang="en-US" sz="1100" dirty="0"/>
          </a:p>
          <a:p>
            <a:r>
              <a:rPr lang="en-US" sz="1100" dirty="0" smtClean="0"/>
              <a:t>No matter the young person’s aim, our </a:t>
            </a:r>
            <a:r>
              <a:rPr lang="en-US" sz="1100" dirty="0"/>
              <a:t>Progress and Transition team </a:t>
            </a:r>
            <a:r>
              <a:rPr lang="en-US" sz="1100" dirty="0" smtClean="0"/>
              <a:t>are experts in getting them there. The team put the goal’s of the young person at the front and </a:t>
            </a:r>
            <a:r>
              <a:rPr lang="en-US" sz="1100" dirty="0" err="1" smtClean="0"/>
              <a:t>centre</a:t>
            </a:r>
            <a:r>
              <a:rPr lang="en-US" sz="1100" dirty="0" smtClean="0"/>
              <a:t> of all we do. This goal could be, for example, getting involved with a local peer group, or pursuing a working placement. </a:t>
            </a:r>
          </a:p>
          <a:p>
            <a:endParaRPr lang="en-US" sz="1100" dirty="0"/>
          </a:p>
          <a:p>
            <a:r>
              <a:rPr lang="en-US" sz="1100" dirty="0" smtClean="0"/>
              <a:t>We are committed to ensuring our students experience a wide range of activities outside Treloar’s, immersing them in different environments and cultures. A key element of achieving this is our community skills work. </a:t>
            </a:r>
          </a:p>
          <a:p>
            <a:endParaRPr lang="en-US" sz="1100" dirty="0"/>
          </a:p>
          <a:p>
            <a:r>
              <a:rPr lang="en-US" sz="1100" dirty="0" smtClean="0"/>
              <a:t>We provide a range of day, residential and respite placements to suit the individual needs of our school and college students and their families. </a:t>
            </a:r>
          </a:p>
          <a:p>
            <a:endParaRPr lang="en-US" sz="1100" dirty="0"/>
          </a:p>
          <a:p>
            <a:r>
              <a:rPr lang="en-US" sz="1100" dirty="0"/>
              <a:t>We also provide residential care and independence training for disabled students who attend a mainstream further education college locally, and transitional housing for young adults</a:t>
            </a:r>
            <a:r>
              <a:rPr lang="en-US" sz="1100" dirty="0" smtClean="0"/>
              <a:t>. Key </a:t>
            </a:r>
            <a:r>
              <a:rPr lang="en-US" sz="1100" dirty="0"/>
              <a:t>to all our services is independent living support preparing young people for their lives after Treloar’s.  </a:t>
            </a:r>
          </a:p>
          <a:p>
            <a:endParaRPr lang="en-US" sz="1100" dirty="0"/>
          </a:p>
          <a:p>
            <a:r>
              <a:rPr lang="en-US" sz="1100" dirty="0"/>
              <a:t>We </a:t>
            </a:r>
            <a:r>
              <a:rPr lang="en-US" sz="1100" dirty="0" smtClean="0"/>
              <a:t>are determined to break </a:t>
            </a:r>
            <a:r>
              <a:rPr lang="en-US" sz="1100" dirty="0"/>
              <a:t>down barriers </a:t>
            </a:r>
            <a:r>
              <a:rPr lang="en-US" sz="1100" dirty="0" smtClean="0"/>
              <a:t>for young disabled people. </a:t>
            </a:r>
            <a:endParaRPr lang="en-GB" sz="105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96" y="0"/>
            <a:ext cx="4140004" cy="2760348"/>
          </a:xfrm>
          <a:prstGeom prst="rect">
            <a:avLst/>
          </a:prstGeom>
        </p:spPr>
      </p:pic>
    </p:spTree>
    <p:extLst>
      <p:ext uri="{BB962C8B-B14F-4D97-AF65-F5344CB8AC3E}">
        <p14:creationId xmlns:p14="http://schemas.microsoft.com/office/powerpoint/2010/main" val="81271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57524"/>
            <a:ext cx="6858000" cy="1340768"/>
          </a:xfrm>
          <a:prstGeom prst="rect">
            <a:avLst/>
          </a:prstGeom>
          <a:solidFill>
            <a:srgbClr val="31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76672" y="610990"/>
            <a:ext cx="2088232" cy="2062103"/>
          </a:xfrm>
          <a:prstGeom prst="rect">
            <a:avLst/>
          </a:prstGeom>
          <a:noFill/>
        </p:spPr>
        <p:txBody>
          <a:bodyPr wrap="square" rtlCol="0">
            <a:spAutoFit/>
          </a:bodyPr>
          <a:lstStyle/>
          <a:p>
            <a:pPr algn="ctr"/>
            <a:r>
              <a:rPr lang="en-US" sz="3200" b="1" dirty="0" smtClean="0">
                <a:solidFill>
                  <a:srgbClr val="31AA47"/>
                </a:solidFill>
              </a:rPr>
              <a:t>Our</a:t>
            </a:r>
          </a:p>
          <a:p>
            <a:pPr algn="ctr"/>
            <a:r>
              <a:rPr lang="en-US" sz="3200" b="1" dirty="0" smtClean="0">
                <a:solidFill>
                  <a:srgbClr val="31AA47"/>
                </a:solidFill>
              </a:rPr>
              <a:t>Finances and  fundraising</a:t>
            </a:r>
            <a:endParaRPr lang="en-GB" sz="3200" b="1" dirty="0">
              <a:solidFill>
                <a:srgbClr val="31AA47"/>
              </a:solidFill>
            </a:endParaRPr>
          </a:p>
        </p:txBody>
      </p:sp>
      <p:sp>
        <p:nvSpPr>
          <p:cNvPr id="9" name="TextBox 8"/>
          <p:cNvSpPr txBox="1"/>
          <p:nvPr/>
        </p:nvSpPr>
        <p:spPr>
          <a:xfrm>
            <a:off x="294319" y="9066800"/>
            <a:ext cx="6192688" cy="400110"/>
          </a:xfrm>
          <a:prstGeom prst="rect">
            <a:avLst/>
          </a:prstGeom>
          <a:noFill/>
        </p:spPr>
        <p:txBody>
          <a:bodyPr wrap="square" rtlCol="0">
            <a:spAutoFit/>
          </a:bodyPr>
          <a:lstStyle/>
          <a:p>
            <a:pPr algn="ctr"/>
            <a:r>
              <a:rPr lang="en-GB" sz="2000" dirty="0" smtClean="0">
                <a:solidFill>
                  <a:schemeClr val="bg1"/>
                </a:solidFill>
              </a:rPr>
              <a:t>Finance and fundraising </a:t>
            </a:r>
          </a:p>
        </p:txBody>
      </p:sp>
      <p:sp>
        <p:nvSpPr>
          <p:cNvPr id="10" name="Slide Number Placeholder 2"/>
          <p:cNvSpPr>
            <a:spLocks noGrp="1"/>
          </p:cNvSpPr>
          <p:nvPr>
            <p:ph type="sldNum" sz="quarter" idx="12"/>
          </p:nvPr>
        </p:nvSpPr>
        <p:spPr>
          <a:xfrm>
            <a:off x="4581129" y="9436632"/>
            <a:ext cx="2133600" cy="365125"/>
          </a:xfrm>
        </p:spPr>
        <p:txBody>
          <a:bodyPr/>
          <a:lstStyle/>
          <a:p>
            <a:r>
              <a:rPr lang="en-US" b="1" dirty="0">
                <a:solidFill>
                  <a:schemeClr val="bg1"/>
                </a:solidFill>
              </a:rPr>
              <a:t>6</a:t>
            </a:r>
            <a:endParaRPr lang="en-GB" b="1" dirty="0">
              <a:solidFill>
                <a:schemeClr val="bg1"/>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9806" b="9424"/>
          <a:stretch/>
        </p:blipFill>
        <p:spPr>
          <a:xfrm>
            <a:off x="3125498" y="0"/>
            <a:ext cx="3732502" cy="2910176"/>
          </a:xfrm>
          <a:prstGeom prst="rect">
            <a:avLst/>
          </a:prstGeom>
        </p:spPr>
      </p:pic>
      <p:sp>
        <p:nvSpPr>
          <p:cNvPr id="2" name="TextBox 1"/>
          <p:cNvSpPr txBox="1"/>
          <p:nvPr/>
        </p:nvSpPr>
        <p:spPr>
          <a:xfrm>
            <a:off x="476671" y="3368824"/>
            <a:ext cx="6010335" cy="4031873"/>
          </a:xfrm>
          <a:prstGeom prst="rect">
            <a:avLst/>
          </a:prstGeom>
          <a:noFill/>
        </p:spPr>
        <p:txBody>
          <a:bodyPr wrap="square" rtlCol="0">
            <a:spAutoFit/>
          </a:bodyPr>
          <a:lstStyle/>
          <a:p>
            <a:r>
              <a:rPr lang="en-US" sz="1100" dirty="0" smtClean="0"/>
              <a:t>Our </a:t>
            </a:r>
            <a:r>
              <a:rPr lang="en-US" sz="1100" dirty="0"/>
              <a:t>annual report and accounts are available </a:t>
            </a:r>
            <a:r>
              <a:rPr lang="en-GB" sz="1100" dirty="0" smtClean="0">
                <a:hlinkClick r:id="rId3"/>
              </a:rPr>
              <a:t>here</a:t>
            </a:r>
            <a:r>
              <a:rPr lang="en-GB" sz="1100" dirty="0" smtClean="0"/>
              <a:t>.  </a:t>
            </a:r>
          </a:p>
          <a:p>
            <a:endParaRPr lang="en-US" sz="1100" dirty="0"/>
          </a:p>
          <a:p>
            <a:r>
              <a:rPr lang="en-GB" sz="1100" dirty="0"/>
              <a:t>Most of our income comes from fees </a:t>
            </a:r>
            <a:r>
              <a:rPr lang="en-GB" sz="1100" dirty="0" smtClean="0"/>
              <a:t>from </a:t>
            </a:r>
            <a:r>
              <a:rPr lang="en-GB" sz="1100" dirty="0"/>
              <a:t>Local Authorities and </a:t>
            </a:r>
            <a:r>
              <a:rPr lang="en-GB" sz="1100" dirty="0" smtClean="0"/>
              <a:t>CCGs (ICSs) </a:t>
            </a:r>
            <a:r>
              <a:rPr lang="en-GB" sz="1100" dirty="0"/>
              <a:t>for student education and care.  </a:t>
            </a:r>
          </a:p>
          <a:p>
            <a:r>
              <a:rPr lang="en-US" sz="1100" dirty="0" smtClean="0"/>
              <a:t>We are financially strong, with reserves of over three months’ operating expenditure, which is at the top of our policy level.  We are of course experiencing much higher costs at this time, for staff and consumables, and have a financial strategy to manage this situation within our available resources.</a:t>
            </a:r>
            <a:endParaRPr lang="en-GB" sz="1100" dirty="0" smtClean="0"/>
          </a:p>
          <a:p>
            <a:endParaRPr lang="en-GB" sz="1100" dirty="0"/>
          </a:p>
          <a:p>
            <a:endParaRPr lang="en-GB" sz="1100" dirty="0"/>
          </a:p>
          <a:p>
            <a:r>
              <a:rPr lang="en-US" sz="1400" b="1" dirty="0">
                <a:solidFill>
                  <a:srgbClr val="31AA47"/>
                </a:solidFill>
              </a:rPr>
              <a:t>Fundraising</a:t>
            </a:r>
            <a:endParaRPr lang="en-GB" sz="1400" b="1" dirty="0">
              <a:solidFill>
                <a:srgbClr val="31AA47"/>
              </a:solidFill>
            </a:endParaRPr>
          </a:p>
          <a:p>
            <a:r>
              <a:rPr lang="en-GB" sz="1100" dirty="0" smtClean="0"/>
              <a:t>Pre-COVID we raised about £2m per year from our fundraising, retail and lottery and aim for a 1:3 ratio on voluntary income (excluding trading and lottery).  We are still recovering from the impact of the pandemic and the reduction of event income, and are on target to raise £1.6m in the current year.</a:t>
            </a:r>
          </a:p>
          <a:p>
            <a:endParaRPr lang="en-US" sz="1100" dirty="0"/>
          </a:p>
          <a:p>
            <a:r>
              <a:rPr lang="en-US" sz="1100" dirty="0" smtClean="0"/>
              <a:t>Our voluntary income comes from events, individual giving including major donor philanthropy, trusts and foundations, corporate and community fundraising.  We have a special and close relationship with the Lord Mayor and City of London and receive generous support from many livery companies.</a:t>
            </a:r>
          </a:p>
          <a:p>
            <a:endParaRPr lang="en-US" sz="1100" dirty="0"/>
          </a:p>
          <a:p>
            <a:r>
              <a:rPr lang="en-US" sz="1100" dirty="0" smtClean="0"/>
              <a:t>Our fundraising has enabled the majority of significant capital projects at our site and a huge amount of specialist equipment, most recently funding a new outdoor learning </a:t>
            </a:r>
            <a:r>
              <a:rPr lang="en-US" sz="1100" dirty="0" err="1" smtClean="0"/>
              <a:t>centre</a:t>
            </a:r>
            <a:r>
              <a:rPr lang="en-US" sz="1100" dirty="0" smtClean="0"/>
              <a:t> and classroom.  Our supporters are currently working towards a major renovation of our swimming pool.</a:t>
            </a:r>
          </a:p>
          <a:p>
            <a:endParaRPr lang="en-US" sz="1100" dirty="0"/>
          </a:p>
          <a:p>
            <a:endParaRPr lang="en-US" sz="1100" dirty="0"/>
          </a:p>
        </p:txBody>
      </p:sp>
    </p:spTree>
    <p:extLst>
      <p:ext uri="{BB962C8B-B14F-4D97-AF65-F5344CB8AC3E}">
        <p14:creationId xmlns:p14="http://schemas.microsoft.com/office/powerpoint/2010/main" val="14686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57524"/>
            <a:ext cx="6858000" cy="1340768"/>
          </a:xfrm>
          <a:prstGeom prst="rect">
            <a:avLst/>
          </a:prstGeom>
          <a:solidFill>
            <a:srgbClr val="31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194111" y="610990"/>
            <a:ext cx="2575454" cy="1077218"/>
          </a:xfrm>
          <a:prstGeom prst="rect">
            <a:avLst/>
          </a:prstGeom>
          <a:noFill/>
        </p:spPr>
        <p:txBody>
          <a:bodyPr wrap="square" rtlCol="0">
            <a:spAutoFit/>
          </a:bodyPr>
          <a:lstStyle/>
          <a:p>
            <a:pPr algn="ctr"/>
            <a:r>
              <a:rPr lang="en-US" sz="3200" b="1" dirty="0" smtClean="0">
                <a:solidFill>
                  <a:srgbClr val="31AA47"/>
                </a:solidFill>
              </a:rPr>
              <a:t>Our Governance</a:t>
            </a:r>
            <a:endParaRPr lang="en-GB" sz="3200" b="1" dirty="0">
              <a:solidFill>
                <a:srgbClr val="31AA47"/>
              </a:solidFill>
            </a:endParaRPr>
          </a:p>
        </p:txBody>
      </p:sp>
      <p:sp>
        <p:nvSpPr>
          <p:cNvPr id="9" name="TextBox 8"/>
          <p:cNvSpPr txBox="1"/>
          <p:nvPr/>
        </p:nvSpPr>
        <p:spPr>
          <a:xfrm>
            <a:off x="294319" y="9066800"/>
            <a:ext cx="6192688" cy="400110"/>
          </a:xfrm>
          <a:prstGeom prst="rect">
            <a:avLst/>
          </a:prstGeom>
          <a:noFill/>
        </p:spPr>
        <p:txBody>
          <a:bodyPr wrap="square" rtlCol="0">
            <a:spAutoFit/>
          </a:bodyPr>
          <a:lstStyle/>
          <a:p>
            <a:pPr algn="ctr"/>
            <a:r>
              <a:rPr lang="en-GB" sz="2000" dirty="0" smtClean="0">
                <a:solidFill>
                  <a:schemeClr val="bg1"/>
                </a:solidFill>
              </a:rPr>
              <a:t>Governance and management </a:t>
            </a:r>
          </a:p>
        </p:txBody>
      </p:sp>
      <p:sp>
        <p:nvSpPr>
          <p:cNvPr id="10" name="Slide Number Placeholder 2"/>
          <p:cNvSpPr>
            <a:spLocks noGrp="1"/>
          </p:cNvSpPr>
          <p:nvPr>
            <p:ph type="sldNum" sz="quarter" idx="12"/>
          </p:nvPr>
        </p:nvSpPr>
        <p:spPr>
          <a:xfrm>
            <a:off x="4581129" y="9436632"/>
            <a:ext cx="2133600" cy="365125"/>
          </a:xfrm>
        </p:spPr>
        <p:txBody>
          <a:bodyPr/>
          <a:lstStyle/>
          <a:p>
            <a:r>
              <a:rPr lang="en-US" b="1" dirty="0" smtClean="0">
                <a:solidFill>
                  <a:schemeClr val="bg1"/>
                </a:solidFill>
              </a:rPr>
              <a:t>7</a:t>
            </a:r>
            <a:endParaRPr lang="en-GB" b="1" dirty="0">
              <a:solidFill>
                <a:schemeClr val="bg1"/>
              </a:solidFill>
            </a:endParaRPr>
          </a:p>
        </p:txBody>
      </p:sp>
      <p:sp>
        <p:nvSpPr>
          <p:cNvPr id="2" name="TextBox 1"/>
          <p:cNvSpPr txBox="1"/>
          <p:nvPr/>
        </p:nvSpPr>
        <p:spPr>
          <a:xfrm>
            <a:off x="476671" y="2288704"/>
            <a:ext cx="6010335" cy="5893921"/>
          </a:xfrm>
          <a:prstGeom prst="rect">
            <a:avLst/>
          </a:prstGeom>
          <a:noFill/>
        </p:spPr>
        <p:txBody>
          <a:bodyPr wrap="square" rtlCol="0">
            <a:spAutoFit/>
          </a:bodyPr>
          <a:lstStyle/>
          <a:p>
            <a:r>
              <a:rPr lang="en-US" sz="1100" dirty="0" err="1" smtClean="0"/>
              <a:t>Treloar</a:t>
            </a:r>
            <a:r>
              <a:rPr lang="en-US" sz="1100" dirty="0" smtClean="0"/>
              <a:t> Trust is a Registered Charity and Company Limited by Guarantee.  It is governed by the Trust Board (Board of Trustees).</a:t>
            </a:r>
          </a:p>
          <a:p>
            <a:endParaRPr lang="en-US" sz="1100" dirty="0"/>
          </a:p>
          <a:p>
            <a:r>
              <a:rPr lang="en-US" sz="1100" dirty="0" smtClean="0"/>
              <a:t>The Trust Board sets the strategy and direction of the Trust and is accountable for compliance with legislation and regulatory frameworks, and ensuring that it is financially sustainable.</a:t>
            </a:r>
          </a:p>
          <a:p>
            <a:endParaRPr lang="en-US" sz="1100" dirty="0"/>
          </a:p>
          <a:p>
            <a:r>
              <a:rPr lang="en-US" sz="1100" dirty="0" smtClean="0"/>
              <a:t>There are a range of sub-committees:</a:t>
            </a:r>
          </a:p>
          <a:p>
            <a:endParaRPr lang="en-US" sz="1100" dirty="0"/>
          </a:p>
          <a:p>
            <a:pPr marL="171450" indent="-171450">
              <a:buFontTx/>
              <a:buChar char="-"/>
            </a:pPr>
            <a:r>
              <a:rPr lang="en-US" sz="1100" dirty="0" smtClean="0"/>
              <a:t>Finance and Investment Committee</a:t>
            </a:r>
          </a:p>
          <a:p>
            <a:pPr marL="171450" indent="-171450">
              <a:buFontTx/>
              <a:buChar char="-"/>
            </a:pPr>
            <a:r>
              <a:rPr lang="en-US" sz="1100" dirty="0" smtClean="0"/>
              <a:t>Risk and Compliance Committee</a:t>
            </a:r>
          </a:p>
          <a:p>
            <a:pPr marL="171450" indent="-171450">
              <a:buFontTx/>
              <a:buChar char="-"/>
            </a:pPr>
            <a:r>
              <a:rPr lang="en-US" sz="1100" dirty="0" smtClean="0"/>
              <a:t>Fundraising and Marketing Committee</a:t>
            </a:r>
          </a:p>
          <a:p>
            <a:pPr marL="171450" indent="-171450">
              <a:buFontTx/>
              <a:buChar char="-"/>
            </a:pPr>
            <a:r>
              <a:rPr lang="en-US" sz="1100" dirty="0" smtClean="0"/>
              <a:t>Nominations and Remuneration Committee</a:t>
            </a:r>
          </a:p>
          <a:p>
            <a:pPr marL="171450" indent="-171450">
              <a:buFontTx/>
              <a:buChar char="-"/>
            </a:pPr>
            <a:r>
              <a:rPr lang="en-US" sz="1100" dirty="0" smtClean="0"/>
              <a:t>Strategy Committee</a:t>
            </a:r>
          </a:p>
          <a:p>
            <a:endParaRPr lang="en-US" sz="1100" dirty="0" smtClean="0"/>
          </a:p>
          <a:p>
            <a:r>
              <a:rPr lang="en-US" sz="1100" dirty="0" smtClean="0"/>
              <a:t> </a:t>
            </a:r>
            <a:r>
              <a:rPr lang="en-US" sz="1100" dirty="0"/>
              <a:t>E</a:t>
            </a:r>
            <a:r>
              <a:rPr lang="en-US" sz="1100" dirty="0" smtClean="0"/>
              <a:t>ach Trustee is expected to be a member of at least one of these.</a:t>
            </a:r>
          </a:p>
          <a:p>
            <a:endParaRPr lang="en-US" sz="1100" dirty="0"/>
          </a:p>
          <a:p>
            <a:r>
              <a:rPr lang="en-US" sz="1100" dirty="0" smtClean="0"/>
              <a:t>The Trust operates a residential school and college, which are registered and inspected by both </a:t>
            </a:r>
            <a:r>
              <a:rPr lang="en-US" sz="1100" dirty="0" err="1" smtClean="0"/>
              <a:t>Ofsted</a:t>
            </a:r>
            <a:r>
              <a:rPr lang="en-US" sz="1100" dirty="0" smtClean="0"/>
              <a:t> and the Care Quality Commission for the relevant regulated activities.  Governance of the School and College is delegated by the Trust Board to a Governing Body.</a:t>
            </a:r>
          </a:p>
          <a:p>
            <a:endParaRPr lang="en-US" sz="1100" dirty="0"/>
          </a:p>
          <a:p>
            <a:r>
              <a:rPr lang="en-US" sz="1100" dirty="0" smtClean="0"/>
              <a:t>The Executive Leadership Team consists of the Chief Executive  Officer, the Principal, and the Director of Finance and Resources, supported by a wider leadership team of directors and heads.</a:t>
            </a:r>
          </a:p>
          <a:p>
            <a:endParaRPr lang="en-US" sz="1100" dirty="0"/>
          </a:p>
          <a:p>
            <a:r>
              <a:rPr lang="en-US" sz="1400" b="1" dirty="0">
                <a:solidFill>
                  <a:srgbClr val="31AA47"/>
                </a:solidFill>
              </a:rPr>
              <a:t>Length of term and time </a:t>
            </a:r>
            <a:r>
              <a:rPr lang="en-US" sz="1400" b="1" dirty="0" smtClean="0">
                <a:solidFill>
                  <a:srgbClr val="31AA47"/>
                </a:solidFill>
              </a:rPr>
              <a:t>commitment</a:t>
            </a:r>
          </a:p>
          <a:p>
            <a:r>
              <a:rPr lang="en-US" sz="1100" dirty="0" smtClean="0"/>
              <a:t>Trustee terms are for three years, and can be extended to a maximum of three terms.</a:t>
            </a:r>
          </a:p>
          <a:p>
            <a:endParaRPr lang="en-US" sz="1100" dirty="0"/>
          </a:p>
          <a:p>
            <a:r>
              <a:rPr lang="en-US" sz="1100" dirty="0" smtClean="0"/>
              <a:t>The basic time commitment is three Board meetings per year during the day, plus three sub-committee meetings per year.  </a:t>
            </a:r>
          </a:p>
          <a:p>
            <a:endParaRPr lang="en-US" sz="1100" dirty="0"/>
          </a:p>
          <a:p>
            <a:r>
              <a:rPr lang="en-US" sz="1100" dirty="0" smtClean="0"/>
              <a:t>Trustees are required to undertake some training, including Safeguarding, and to engage with the </a:t>
            </a:r>
            <a:r>
              <a:rPr lang="en-US" sz="1100" dirty="0" err="1" smtClean="0"/>
              <a:t>organisation</a:t>
            </a:r>
            <a:r>
              <a:rPr lang="en-US" sz="1100" dirty="0" smtClean="0"/>
              <a:t> as they are able including attending events and meeting staff and students.</a:t>
            </a:r>
            <a:endParaRPr lang="en-US" sz="1100" dirty="0"/>
          </a:p>
          <a:p>
            <a:endParaRPr lang="en-US" sz="1100" dirty="0" smtClean="0"/>
          </a:p>
          <a:p>
            <a:endParaRPr lang="en-US" sz="1100" dirty="0"/>
          </a:p>
          <a:p>
            <a:endParaRPr lang="en-US" sz="1100" dirty="0"/>
          </a:p>
        </p:txBody>
      </p:sp>
    </p:spTree>
    <p:extLst>
      <p:ext uri="{BB962C8B-B14F-4D97-AF65-F5344CB8AC3E}">
        <p14:creationId xmlns:p14="http://schemas.microsoft.com/office/powerpoint/2010/main" val="1157996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57524"/>
            <a:ext cx="6858000" cy="1340768"/>
          </a:xfrm>
          <a:prstGeom prst="rect">
            <a:avLst/>
          </a:prstGeom>
          <a:solidFill>
            <a:srgbClr val="31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384884" y="920552"/>
            <a:ext cx="2088232" cy="1077218"/>
          </a:xfrm>
          <a:prstGeom prst="rect">
            <a:avLst/>
          </a:prstGeom>
          <a:noFill/>
        </p:spPr>
        <p:txBody>
          <a:bodyPr wrap="square" rtlCol="0">
            <a:spAutoFit/>
          </a:bodyPr>
          <a:lstStyle/>
          <a:p>
            <a:pPr algn="ctr"/>
            <a:r>
              <a:rPr lang="en-US" sz="3200" b="1" dirty="0" smtClean="0">
                <a:solidFill>
                  <a:srgbClr val="31AA47"/>
                </a:solidFill>
              </a:rPr>
              <a:t>Structure chart </a:t>
            </a:r>
            <a:endParaRPr lang="en-GB" sz="3200" b="1" dirty="0">
              <a:solidFill>
                <a:srgbClr val="31AA47"/>
              </a:solidFill>
            </a:endParaRPr>
          </a:p>
        </p:txBody>
      </p:sp>
      <p:sp>
        <p:nvSpPr>
          <p:cNvPr id="9" name="TextBox 8"/>
          <p:cNvSpPr txBox="1"/>
          <p:nvPr/>
        </p:nvSpPr>
        <p:spPr>
          <a:xfrm>
            <a:off x="294319" y="9066800"/>
            <a:ext cx="6192688" cy="400110"/>
          </a:xfrm>
          <a:prstGeom prst="rect">
            <a:avLst/>
          </a:prstGeom>
          <a:noFill/>
        </p:spPr>
        <p:txBody>
          <a:bodyPr wrap="square" rtlCol="0">
            <a:spAutoFit/>
          </a:bodyPr>
          <a:lstStyle/>
          <a:p>
            <a:pPr algn="ctr"/>
            <a:r>
              <a:rPr lang="en-GB" sz="2000" dirty="0" smtClean="0">
                <a:solidFill>
                  <a:schemeClr val="bg1"/>
                </a:solidFill>
              </a:rPr>
              <a:t>Organisational structure </a:t>
            </a:r>
          </a:p>
        </p:txBody>
      </p:sp>
      <p:sp>
        <p:nvSpPr>
          <p:cNvPr id="10" name="Slide Number Placeholder 2"/>
          <p:cNvSpPr>
            <a:spLocks noGrp="1"/>
          </p:cNvSpPr>
          <p:nvPr>
            <p:ph type="sldNum" sz="quarter" idx="12"/>
          </p:nvPr>
        </p:nvSpPr>
        <p:spPr>
          <a:xfrm>
            <a:off x="4581129" y="9436632"/>
            <a:ext cx="2133600" cy="365125"/>
          </a:xfrm>
        </p:spPr>
        <p:txBody>
          <a:bodyPr/>
          <a:lstStyle/>
          <a:p>
            <a:r>
              <a:rPr lang="en-US" b="1" dirty="0">
                <a:solidFill>
                  <a:schemeClr val="bg1"/>
                </a:solidFill>
              </a:rPr>
              <a:t>8</a:t>
            </a:r>
            <a:endParaRPr lang="en-GB"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0" y="2144689"/>
            <a:ext cx="6647498" cy="5053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875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TotalTime>
  <Words>1921</Words>
  <Application>Microsoft Office PowerPoint</Application>
  <PresentationFormat>A4 Paper (210x297 mm)</PresentationFormat>
  <Paragraphs>179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Campbell</dc:creator>
  <cp:lastModifiedBy>Baxell, Karen</cp:lastModifiedBy>
  <cp:revision>109</cp:revision>
  <cp:lastPrinted>2022-07-05T10:11:08Z</cp:lastPrinted>
  <dcterms:created xsi:type="dcterms:W3CDTF">2022-03-30T15:14:13Z</dcterms:created>
  <dcterms:modified xsi:type="dcterms:W3CDTF">2022-09-20T16:04:17Z</dcterms:modified>
</cp:coreProperties>
</file>